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2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4.jpeg" ContentType="image/jpeg"/>
  <Override PartName="/ppt/media/image50.png" ContentType="image/png"/>
  <Override PartName="/ppt/media/image49.png" ContentType="image/png"/>
  <Override PartName="/ppt/media/image46.png" ContentType="image/png"/>
  <Override PartName="/ppt/media/image45.png" ContentType="image/png"/>
  <Override PartName="/ppt/media/image43.png" ContentType="image/png"/>
  <Override PartName="/ppt/media/image42.png" ContentType="image/png"/>
  <Override PartName="/ppt/media/image20.png" ContentType="image/png"/>
  <Override PartName="/ppt/media/image57.png" ContentType="image/png"/>
  <Override PartName="/ppt/media/image11.jpeg" ContentType="image/jpeg"/>
  <Override PartName="/ppt/media/image24.png" ContentType="image/png"/>
  <Override PartName="/ppt/media/image54.png" ContentType="image/png"/>
  <Override PartName="/ppt/media/image14.jpeg" ContentType="image/jpeg"/>
  <Override PartName="/ppt/media/image15.jpeg" ContentType="image/jpeg"/>
  <Override PartName="/ppt/media/image64.png" ContentType="image/png"/>
  <Override PartName="/ppt/media/image16.jpeg" ContentType="image/jpe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2.jpeg" ContentType="image/jpeg"/>
  <Override PartName="/ppt/media/image31.png" ContentType="image/png"/>
  <Override PartName="/ppt/media/image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3.png" ContentType="image/png"/>
  <Override PartName="/ppt/media/image33.png" ContentType="image/png"/>
  <Override PartName="/ppt/media/image63.png" ContentType="image/png"/>
  <Override PartName="/ppt/media/image62.png" ContentType="image/png"/>
  <Override PartName="/ppt/media/image27.png" ContentType="image/png"/>
  <Override PartName="/ppt/media/image61.png" ContentType="image/png"/>
  <Override PartName="/ppt/media/image60.png" ContentType="image/png"/>
  <Override PartName="/ppt/media/image25.png" ContentType="image/png"/>
  <Override PartName="/ppt/media/image40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12.jpeg" ContentType="image/jpeg"/>
  <Override PartName="/ppt/media/image34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26.png" ContentType="image/png"/>
  <Override PartName="/ppt/media/image8.jpeg" ContentType="image/jpeg"/>
  <Override PartName="/ppt/media/image38.png" ContentType="image/png"/>
  <Override PartName="/ppt/media/image23.png" ContentType="image/png"/>
  <Override PartName="/ppt/media/image13.jpeg" ContentType="image/jpeg"/>
  <Override PartName="/ppt/media/image44.png" ContentType="image/png"/>
  <Override PartName="/ppt/media/image36.png" ContentType="image/png"/>
  <Override PartName="/ppt/media/image9.jpeg" ContentType="image/jpeg"/>
  <Override PartName="/ppt/media/image48.png" ContentType="image/png"/>
  <Override PartName="/ppt/media/image39.png" ContentType="image/png"/>
  <Override PartName="/ppt/media/image41.png" ContentType="image/png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2" name="PlaceHolder 4"/>
          <p:cNvSpPr>
            <a:spLocks noGrp="1"/>
          </p:cNvSpPr>
          <p:nvPr>
            <p:ph type="dt" idx="26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3" name="PlaceHolder 5"/>
          <p:cNvSpPr>
            <a:spLocks noGrp="1"/>
          </p:cNvSpPr>
          <p:nvPr>
            <p:ph type="ftr" idx="27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4" name="PlaceHolder 6"/>
          <p:cNvSpPr>
            <a:spLocks noGrp="1"/>
          </p:cNvSpPr>
          <p:nvPr>
            <p:ph type="sldNum" idx="28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0F1D422-40BC-4676-89FA-D772DF3B776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A7DEC6-BC69-4BE7-938C-D261BB2AF89D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630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Check what makes transcriptional regulation what it is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2840" cy="3771000"/>
          </a:xfrm>
          <a:prstGeom prst="rect">
            <a:avLst/>
          </a:prstGeom>
          <a:ln w="0">
            <a:noFill/>
          </a:ln>
        </p:spPr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480" cy="452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https://www.ebi.ac.uk/Tools/services/web/toolresult.ebi?jobId=clustalo-I20230331-123427-0220-64890445-p1m&amp;showColors=true&amp;tool=clustalo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50" name="PlaceHolder 3"/>
          <p:cNvSpPr>
            <a:spLocks noGrp="1"/>
          </p:cNvSpPr>
          <p:nvPr>
            <p:ph type="sldNum" idx="35"/>
          </p:nvPr>
        </p:nvSpPr>
        <p:spPr>
          <a:xfrm>
            <a:off x="4399200" y="9555480"/>
            <a:ext cx="3371760" cy="50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83F712F-F012-4AD8-A785-DD10373C86D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0155A7A-7E12-4195-836F-E51A7E6FEAF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633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2840" cy="3771000"/>
          </a:xfrm>
          <a:prstGeom prst="rect">
            <a:avLst/>
          </a:prstGeom>
          <a:ln w="0">
            <a:noFill/>
          </a:ln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480" cy="452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https://www.ebi.ac.uk/Tools/services/web/toolresult.ebi?jobId=clustalo-I20230331-130859-0521-99318014-p1m&amp;showColors=true&amp;tool=clustalo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1760" cy="50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0E7B5E0-73F3-404A-BC25-359E4DE8886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2840" cy="3771000"/>
          </a:xfrm>
          <a:prstGeom prst="rect">
            <a:avLst/>
          </a:prstGeom>
          <a:ln w="0">
            <a:noFill/>
          </a:ln>
        </p:spPr>
      </p:sp>
      <p:sp>
        <p:nvSpPr>
          <p:cNvPr id="65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480" cy="452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https://www.ebi.ac.uk/Tools/services/web/toolresult.ebi?jobId=clustalo-I20230331-130859-0521-99318014-p1m&amp;showColors=true&amp;tool=clustalo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56" name="PlaceHolder 3"/>
          <p:cNvSpPr>
            <a:spLocks noGrp="1"/>
          </p:cNvSpPr>
          <p:nvPr>
            <p:ph type="sldNum" idx="37"/>
          </p:nvPr>
        </p:nvSpPr>
        <p:spPr>
          <a:xfrm>
            <a:off x="4399200" y="9555480"/>
            <a:ext cx="3371760" cy="50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BAFE084-D0D6-4FD9-A357-E493445B075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C288654-99B5-4BDC-A4CC-40BAE96266E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35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636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Get a list of contributing factors to how different parts of the protein are relevant and important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"Elementtary function"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3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3BE22A3-0B0E-456A-8F29-7D74E1483C7E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Gloria said this list was the standard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2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23733D-198D-469F-A7E4-8C146C6B560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Isoform stability on these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Check non-sense mediated decay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91B9968-A2E6-4EBF-96D8-992665FB000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A2CD3053-3BD2-44B1-BC68-FD635D048BB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F2559EB8-3975-4B5D-BF6A-26C8531B401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9F370F7C-F796-4071-BB60-8F8BB004E0B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E56A396-1BCE-4572-878B-78AEB2EF29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61809A0D-F86D-4B00-9E8B-A9A565772F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0CDA24BA-595A-4BED-9F2F-34553AA6EEE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4038FD99-D34E-46F2-8711-973255512F2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F03A155E-B4ED-421B-9082-BA15A34165D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76D1D7F9-9B6A-4355-A61E-CEC8A85D9DF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C096C5A1-8AD1-4575-AD4F-6717A0D128C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0ECF13FD-3E3B-46B9-98DC-2E3996A16D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A8C2F1ED-2ACA-4D42-9E00-10F492C90FE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5FE837EF-B745-42D8-B756-7AD9A91726F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15327389-4935-4D50-8175-B1F67B696E2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34570E50-AD49-4909-8401-3C704205FD2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336995A6-8276-4269-B642-FC08E484D9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E4FCC106-B00C-4EBE-9A44-E1C2BE273E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FCE52396-3A30-46C7-8D42-129B4419A5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5D6A9D88-BE02-4709-8D17-FFC540C3AA4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F2F79CE7-5FB3-4908-88D1-6869AAEAC1F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4CC44FA4-F078-45AF-96D3-F3D099EC479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B032A0BC-4529-4847-B090-CDFEA3B90B5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520896A2-FFF9-4A80-A087-973B701810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F2855F5E-944A-474E-A802-B754953C1DA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299C346D-7518-4FD0-A69F-F9861CDF59F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7117AD46-2169-4069-A925-FE921867C66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A833183E-2B12-4ACA-A4AA-70CE19E489D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ACE7BA75-87B3-4C2E-8184-873BA8BB7CF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82B8ECA7-90E3-40A7-B7B2-92499EA9982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F2D50356-C50C-4E34-8605-873C8A455C5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386CB28-BECE-460B-B80E-0968B3A8F718}" type="slidenum">
              <a:t>&lt;#&gt;</a:t>
            </a:fld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0D64096D-CBA1-48FC-8ED8-AE4C3064F13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425C20E4-D4B4-4D6E-BDFD-9550082C4B0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1F18E656-70CC-4AA9-B134-7AB745913EB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7DD5285-5043-4E39-9D97-593B5C56DA84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3BC1194-78D9-433C-BF6D-EA89F71583E4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D1C7BC0-B724-4623-BB8C-1D4AA789B02E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28E806F-D1DE-4FCC-B0CA-F459A4680186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0858CD7-9119-4CFE-ACAB-976C326F68A7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275D88F-8123-463E-9C1B-E4D49B9BE2B0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6515FEC-1A99-46A3-9ABA-AEB92A66FAA9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953BBE3-FDB6-48BF-9CCD-96BEF034DE3F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1AD72AE-40FA-40C4-99F5-662891F82D35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BA74F51-FAB7-4A81-9F2C-448D3EE18272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B8A5DFD-05ED-4DCD-B9A2-8C83E8837971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9C5B3FD-F5B2-4971-AE27-4E634B429028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9C9527-0C78-44B0-B452-E95431FE4854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EEE8BC2-3331-41A6-A319-DDB9116A7C6C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93D104C-246F-4BFA-90C9-E62E7BFF1AF2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33829B3-08BC-4DF0-AD3B-627793137EFA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EC8A256-DF23-44D2-BEBE-D4400EB9A697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C50CAC2-E2AD-4405-BFB4-1E0C6DBDF4B2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6FE3DD7-3C85-4AE1-AD52-CC580D1B22A3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E29B6C8-D51E-462D-A190-79D417FE5BC4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F81C5EE-1250-4D44-9CCA-BC1A07E6C418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2DC6E8B-21C2-497A-928D-1CC1D5EC57E3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CD0EFBB-96F4-4C34-9B48-E26D4D027133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BC2B439-92E7-4290-81AA-78749ACE366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34B3AE2-B599-4D0F-B7BD-0707A2502A6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4625750-06BC-45EA-BE68-527E2343D7C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384AF94-7BD1-4A5F-BEF1-FC81709058A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DF0F057-EC10-4B4D-9D5F-1AF25A3B04F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ABDCD42-7D1C-46A3-8100-6BDC54CC956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5043C9D-BFEA-41CA-98DB-DEC20A8489C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A0002D7-FD1E-4240-9EDF-620951B6C1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86670C0-DF73-44F3-B126-63F22BBF020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EECB840-8E4E-48BC-BA11-7BE46C03266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1957BD5-ACE0-4BB4-9713-F092A01F260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0C41BC5-95DE-4BA2-8C8C-5EC26FCDB55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0B4D1B5F-2A07-4307-83AF-4AAA822C1D68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5105CAC-7243-48BA-B57A-03963FC0652B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267BD0ED-1C64-463B-B3A9-59514437D7C6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41490C9-978C-49FB-AA06-2FAAB0948190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22A05F3-06E3-4F6D-B506-9B5AB109B06D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4C8AE2B-1C7B-4777-8FFE-3A55E46BA87B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3785637B-DBD4-4453-B8B8-913D2EFE6EEF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D678157-25BD-4BE9-8528-5B83C913D6AA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2089D5A3-60D5-44DA-9072-20FBED76EB75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5F07FD8-6825-4534-9C41-51DF0B906452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E084689-80D2-4A94-93C4-2D725E053F20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059FF7A5-D809-4453-B781-0726397DD4C1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CCCD77E-5A03-45B9-A070-B848DA833774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47E2E49-8F10-4E99-BCC0-47658EAFD2E7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E60F901-FCFD-4929-A6A8-47B4EDE99B3D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201B5EC-C3B3-4D48-A634-1DA4F66F6319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90E28FB-421A-49B7-BAAA-B6A828B92A69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0EFDFD5-AB54-4352-9E3F-47CD451BE683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C729F10-96B8-4A60-9457-14CCBBC9BE52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0C146FE-0EFA-42FA-84D6-0E19F406B4D6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7E5DCC9-A30C-4469-B058-CAAAB532969E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DED9F6C-6504-48FF-A61A-A23E04F7E114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B5EEC5A-F49C-44CF-A6D7-73D130DAC4D1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B204EB0-4F73-47DF-BCB8-06D4A76AD286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824BEF6-BD45-4214-9EF9-82AC893E6EC0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7D569DB-B443-412B-8AB0-70875510BDFE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1F81752-10E2-4B91-B74F-FF22A233EC34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A461E64-765E-481A-B143-6DED26CF09E6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068E61B-E538-46F2-963B-777892271EB4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164FF43-7A0A-4F47-95DA-9A53A8FD600D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2613078-D163-4260-9FCE-B3FA20B78BD6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5511C93-9479-4366-B994-160AF658D816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FE0C722-312C-489D-99C0-E3ACE9531AF3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E25625E-1293-4030-83B8-7F9ACC436A92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24962AA-30A7-4D34-9BD8-4100B751D555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7EC018B-421E-4452-AB70-2FCD835FC8A2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6F09EA96-A671-43DE-8B07-F20C3080C20F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C601CCE-5776-4D90-912F-ACA9C2704C74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3C72533B-A4E1-4583-8221-B6EBCDBA4E77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90DFF863-7EBC-4450-9BD3-0FF1EB7BFB6D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A4EAED93-8B2D-4D18-BF4C-327D05BC19B5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9DF14CDA-8FC0-4890-9CF3-1F866B4955A7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B01A7ED3-645B-493B-88E6-CD2E77701EC8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77350FD7-4FB1-4366-89E5-3066CE548D3E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E6C4F3B9-14B2-4190-A879-CD24767FE2B9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D2EE894F-55A2-48DD-A5E4-8121C2EBC18C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07CD0328-37F3-4541-AE72-76E257B5DDC5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78F17E41-DA63-41BD-BD19-A3C7A54AE010}" type="slidenum">
              <a:t>&lt;#&gt;</a:t>
            </a:fld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83C147A8-0D1C-4759-910C-FD2AC1A34ED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B89DD42-8A76-4288-9DFD-3935C3AD365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82694549-9E11-4C3D-8858-2F9DC98C687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8" hidden="1"/>
          <p:cNvSpPr/>
          <p:nvPr/>
        </p:nvSpPr>
        <p:spPr>
          <a:xfrm>
            <a:off x="609480" y="1234800"/>
            <a:ext cx="11579760" cy="432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TextBox 9" hidden="1"/>
          <p:cNvSpPr/>
          <p:nvPr/>
        </p:nvSpPr>
        <p:spPr>
          <a:xfrm>
            <a:off x="7315200" y="6400800"/>
            <a:ext cx="446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ab192d"/>
                </a:solidFill>
                <a:latin typeface="Times New Roman"/>
                <a:ea typeface="DejaVu Sans"/>
              </a:rPr>
              <a:t>Worcester Polytechnic Institute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Rectangle 6"/>
          <p:cNvSpPr/>
          <p:nvPr/>
        </p:nvSpPr>
        <p:spPr>
          <a:xfrm>
            <a:off x="0" y="0"/>
            <a:ext cx="12189600" cy="114048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  <a:effectLst>
            <a:innerShdw blurRad="215900" dir="5400000" dist="76200">
              <a:srgbClr val="000000">
                <a:alpha val="13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Picture 7" descr="greyWatermark-20.png"/>
          <p:cNvPicPr/>
          <p:nvPr/>
        </p:nvPicPr>
        <p:blipFill>
          <a:blip r:embed="rId2">
            <a:alphaModFix amt="40000"/>
          </a:blip>
          <a:stretch/>
        </p:blipFill>
        <p:spPr>
          <a:xfrm>
            <a:off x="7949160" y="2703240"/>
            <a:ext cx="4240440" cy="41522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ftr" idx="1"/>
          </p:nvPr>
        </p:nvSpPr>
        <p:spPr>
          <a:xfrm>
            <a:off x="625320" y="6400800"/>
            <a:ext cx="6804720" cy="30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dt" idx="2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 type="ftr" idx="2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81" name="PlaceHolder 5"/>
          <p:cNvSpPr>
            <a:spLocks noGrp="1"/>
          </p:cNvSpPr>
          <p:nvPr>
            <p:ph type="sldNum" idx="2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18509C0-3030-45DD-AC2B-487268CF9BE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dt" idx="2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ftr" idx="2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 type="sldNum" idx="2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786E6A-9CD7-43BF-8BEE-379B1271A6C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2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8"/>
          <p:cNvSpPr/>
          <p:nvPr/>
        </p:nvSpPr>
        <p:spPr>
          <a:xfrm>
            <a:off x="609480" y="1234800"/>
            <a:ext cx="11579760" cy="432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TextBox 9"/>
          <p:cNvSpPr/>
          <p:nvPr/>
        </p:nvSpPr>
        <p:spPr>
          <a:xfrm>
            <a:off x="7315200" y="6400800"/>
            <a:ext cx="446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ab192d"/>
                </a:solidFill>
                <a:latin typeface="Times New Roman"/>
                <a:ea typeface="DejaVu Sans"/>
              </a:rPr>
              <a:t>Worcester Polytechnic Institute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ftr" idx="2"/>
          </p:nvPr>
        </p:nvSpPr>
        <p:spPr>
          <a:xfrm>
            <a:off x="609480" y="6400800"/>
            <a:ext cx="6804720" cy="30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3"/>
          </p:nvPr>
        </p:nvSpPr>
        <p:spPr>
          <a:xfrm>
            <a:off x="0" y="6387840"/>
            <a:ext cx="60696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262626"/>
                </a:solidFill>
                <a:latin typeface="Verdana"/>
              </a:defRPr>
            </a:lvl1pPr>
          </a:lstStyle>
          <a:p>
            <a:pPr>
              <a:lnSpc>
                <a:spcPct val="100000"/>
              </a:lnSpc>
              <a:buNone/>
            </a:pPr>
            <a:fld id="{1C40F2E3-96DE-4C0C-9050-0F2C841C44F7}" type="slidenum">
              <a:rPr b="0" lang="en-US" sz="1200" spc="-1" strike="noStrike">
                <a:solidFill>
                  <a:srgbClr val="262626"/>
                </a:solidFill>
                <a:latin typeface="Verdan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"/>
          <p:cNvSpPr/>
          <p:nvPr/>
        </p:nvSpPr>
        <p:spPr>
          <a:xfrm>
            <a:off x="609480" y="1234800"/>
            <a:ext cx="11579760" cy="432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TextBox 9"/>
          <p:cNvSpPr/>
          <p:nvPr/>
        </p:nvSpPr>
        <p:spPr>
          <a:xfrm>
            <a:off x="7315200" y="6400800"/>
            <a:ext cx="446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ab192d"/>
                </a:solidFill>
                <a:latin typeface="Times New Roman"/>
                <a:ea typeface="DejaVu Sans"/>
              </a:rPr>
              <a:t>Worcester Polytechnic Institute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ftr" idx="4"/>
          </p:nvPr>
        </p:nvSpPr>
        <p:spPr>
          <a:xfrm>
            <a:off x="609480" y="6400800"/>
            <a:ext cx="6804720" cy="30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ldNum" idx="5"/>
          </p:nvPr>
        </p:nvSpPr>
        <p:spPr>
          <a:xfrm>
            <a:off x="0" y="6387840"/>
            <a:ext cx="60696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262626"/>
                </a:solidFill>
                <a:latin typeface="Verdana"/>
              </a:defRPr>
            </a:lvl1pPr>
          </a:lstStyle>
          <a:p>
            <a:pPr>
              <a:lnSpc>
                <a:spcPct val="100000"/>
              </a:lnSpc>
              <a:buNone/>
            </a:pPr>
            <a:fld id="{317AB962-52E3-411D-A02D-92C4191175FB}" type="slidenum">
              <a:rPr b="0" lang="en-US" sz="1200" spc="-1" strike="noStrike">
                <a:solidFill>
                  <a:srgbClr val="262626"/>
                </a:solidFill>
                <a:latin typeface="Verdan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ftr" idx="6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ldNum" idx="7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6A8F1A-A41D-4DA7-980B-194535494D2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dt" idx="8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8"/>
          <p:cNvSpPr/>
          <p:nvPr/>
        </p:nvSpPr>
        <p:spPr>
          <a:xfrm>
            <a:off x="609480" y="1234800"/>
            <a:ext cx="11579760" cy="432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TextBox 9"/>
          <p:cNvSpPr/>
          <p:nvPr/>
        </p:nvSpPr>
        <p:spPr>
          <a:xfrm>
            <a:off x="7315200" y="6400800"/>
            <a:ext cx="446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ab192d"/>
                </a:solidFill>
                <a:latin typeface="Times New Roman"/>
                <a:ea typeface="DejaVu Sans"/>
              </a:rPr>
              <a:t>Worcester Polytechnic Institute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PlaceHolder 1"/>
          <p:cNvSpPr>
            <a:spLocks noGrp="1"/>
          </p:cNvSpPr>
          <p:nvPr>
            <p:ph type="ftr" idx="9"/>
          </p:nvPr>
        </p:nvSpPr>
        <p:spPr>
          <a:xfrm>
            <a:off x="609480" y="6400800"/>
            <a:ext cx="6804720" cy="30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ldNum" idx="10"/>
          </p:nvPr>
        </p:nvSpPr>
        <p:spPr>
          <a:xfrm>
            <a:off x="0" y="6387840"/>
            <a:ext cx="60696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262626"/>
                </a:solidFill>
                <a:latin typeface="Verdana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50B56AA9-6AFF-47B3-A732-F09FEECF2A6A}" type="slidenum">
              <a:rPr b="0" lang="en-US" sz="1200" spc="-1" strike="noStrike">
                <a:solidFill>
                  <a:srgbClr val="262626"/>
                </a:solidFill>
                <a:latin typeface="Verdana"/>
                <a:ea typeface="DejaVu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8"/>
          <p:cNvSpPr/>
          <p:nvPr/>
        </p:nvSpPr>
        <p:spPr>
          <a:xfrm>
            <a:off x="609480" y="1234800"/>
            <a:ext cx="11579760" cy="432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TextBox 9"/>
          <p:cNvSpPr/>
          <p:nvPr/>
        </p:nvSpPr>
        <p:spPr>
          <a:xfrm>
            <a:off x="7315200" y="6400800"/>
            <a:ext cx="446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ab192d"/>
                </a:solidFill>
                <a:latin typeface="Times New Roman"/>
                <a:ea typeface="DejaVu Sans"/>
              </a:rPr>
              <a:t>Worcester Polytechnic Institute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ftr" idx="11"/>
          </p:nvPr>
        </p:nvSpPr>
        <p:spPr>
          <a:xfrm>
            <a:off x="609480" y="6400800"/>
            <a:ext cx="6804720" cy="30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sldNum" idx="12"/>
          </p:nvPr>
        </p:nvSpPr>
        <p:spPr>
          <a:xfrm>
            <a:off x="0" y="6387840"/>
            <a:ext cx="60696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262626"/>
                </a:solidFill>
                <a:latin typeface="Verdana"/>
              </a:defRPr>
            </a:lvl1pPr>
          </a:lstStyle>
          <a:p>
            <a:pPr>
              <a:lnSpc>
                <a:spcPct val="100000"/>
              </a:lnSpc>
              <a:buNone/>
            </a:pPr>
            <a:fld id="{5754D463-1AE3-4A8C-9582-53977956FE27}" type="slidenum">
              <a:rPr b="0" lang="en-US" sz="1200" spc="-1" strike="noStrike">
                <a:solidFill>
                  <a:srgbClr val="262626"/>
                </a:solidFill>
                <a:latin typeface="Verdan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 8"/>
          <p:cNvSpPr/>
          <p:nvPr/>
        </p:nvSpPr>
        <p:spPr>
          <a:xfrm>
            <a:off x="609480" y="1234800"/>
            <a:ext cx="11579760" cy="432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TextBox 9"/>
          <p:cNvSpPr/>
          <p:nvPr/>
        </p:nvSpPr>
        <p:spPr>
          <a:xfrm>
            <a:off x="7315200" y="6400800"/>
            <a:ext cx="446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ab192d"/>
                </a:solidFill>
                <a:latin typeface="Times New Roman"/>
                <a:ea typeface="DejaVu Sans"/>
              </a:rPr>
              <a:t>Worcester Polytechnic Institute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ftr" idx="13"/>
          </p:nvPr>
        </p:nvSpPr>
        <p:spPr>
          <a:xfrm>
            <a:off x="609480" y="6400800"/>
            <a:ext cx="6804720" cy="30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sldNum" idx="14"/>
          </p:nvPr>
        </p:nvSpPr>
        <p:spPr>
          <a:xfrm>
            <a:off x="0" y="6387840"/>
            <a:ext cx="60696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262626"/>
                </a:solidFill>
                <a:latin typeface="Verdana"/>
              </a:defRPr>
            </a:lvl1pPr>
          </a:lstStyle>
          <a:p>
            <a:pPr>
              <a:lnSpc>
                <a:spcPct val="100000"/>
              </a:lnSpc>
              <a:buNone/>
            </a:pPr>
            <a:fld id="{7939D796-4616-48DA-9BD8-A9A10700272C}" type="slidenum">
              <a:rPr b="0" lang="en-US" sz="1200" spc="-1" strike="noStrike">
                <a:solidFill>
                  <a:srgbClr val="262626"/>
                </a:solidFill>
                <a:latin typeface="Verdan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8"/>
          <p:cNvSpPr/>
          <p:nvPr/>
        </p:nvSpPr>
        <p:spPr>
          <a:xfrm>
            <a:off x="609480" y="1234800"/>
            <a:ext cx="11579760" cy="432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TextBox 9"/>
          <p:cNvSpPr/>
          <p:nvPr/>
        </p:nvSpPr>
        <p:spPr>
          <a:xfrm>
            <a:off x="7315200" y="6400800"/>
            <a:ext cx="446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ab192d"/>
                </a:solidFill>
                <a:latin typeface="Times New Roman"/>
                <a:ea typeface="DejaVu Sans"/>
              </a:rPr>
              <a:t>Worcester Polytechnic Institute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6" name="PlaceHolder 1"/>
          <p:cNvSpPr>
            <a:spLocks noGrp="1"/>
          </p:cNvSpPr>
          <p:nvPr>
            <p:ph type="ftr" idx="15"/>
          </p:nvPr>
        </p:nvSpPr>
        <p:spPr>
          <a:xfrm>
            <a:off x="609480" y="6400800"/>
            <a:ext cx="6804720" cy="30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sldNum" idx="16"/>
          </p:nvPr>
        </p:nvSpPr>
        <p:spPr>
          <a:xfrm>
            <a:off x="0" y="6387840"/>
            <a:ext cx="60696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262626"/>
                </a:solidFill>
                <a:latin typeface="Verdana"/>
              </a:defRPr>
            </a:lvl1pPr>
          </a:lstStyle>
          <a:p>
            <a:pPr>
              <a:lnSpc>
                <a:spcPct val="100000"/>
              </a:lnSpc>
              <a:buNone/>
            </a:pPr>
            <a:fld id="{692734F3-8156-4DF1-8EDF-DAA97383E4CD}" type="slidenum">
              <a:rPr b="0" lang="en-US" sz="1200" spc="-1" strike="noStrike">
                <a:solidFill>
                  <a:srgbClr val="262626"/>
                </a:solidFill>
                <a:latin typeface="Verdan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dt" idx="1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ftr" idx="1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sldNum" idx="1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97373A9-EA9C-45C6-B800-AE50D0B9670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6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20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1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1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slideLayout" Target="../slideLayouts/slideLayout49.xml"/><Relationship Id="rId10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slideLayout" Target="../slideLayouts/slideLayout49.xml"/><Relationship Id="rId10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www.frontiersin.org/articles/10.3389/fmolb.2022.920492/full" TargetMode="External"/><Relationship Id="rId2" Type="http://schemas.openxmlformats.org/officeDocument/2006/relationships/hyperlink" Target="https://www.nature.com/articles/ncomms1303" TargetMode="External"/><Relationship Id="rId3" Type="http://schemas.openxmlformats.org/officeDocument/2006/relationships/hyperlink" Target="https://www.ncbi.nlm.nih.gov/pmc/articles/PMC7140685/" TargetMode="External"/><Relationship Id="rId4" Type="http://schemas.openxmlformats.org/officeDocument/2006/relationships/hyperlink" Target="https://academic.oup.com/bib/article-abstract/23/2/bbab564/6509729?redirectedFrom=fulltext" TargetMode="External"/><Relationship Id="rId5" Type="http://schemas.openxmlformats.org/officeDocument/2006/relationships/hyperlink" Target="https://www.biorxiv.org/content/10.1101/2021.08.25.457661v2.full" TargetMode="External"/><Relationship Id="rId6" Type="http://schemas.openxmlformats.org/officeDocument/2006/relationships/hyperlink" Target="https://www.cell.com/cell-reports/pdf/S2211-1247(20)31014-7.pdf" TargetMode="External"/><Relationship Id="rId7" Type="http://schemas.openxmlformats.org/officeDocument/2006/relationships/hyperlink" Target="https://pubmed.ncbi.nlm.nih.gov/29425488/" TargetMode="External"/><Relationship Id="rId8" Type="http://schemas.openxmlformats.org/officeDocument/2006/relationships/hyperlink" Target="http://humantfs.ccbr.utoronto.ca/download.php" TargetMode="External"/><Relationship Id="rId9" Type="http://schemas.openxmlformats.org/officeDocument/2006/relationships/hyperlink" Target="https://ensemblrest.readthedocs.io/en/latest/" TargetMode="External"/><Relationship Id="rId10" Type="http://schemas.openxmlformats.org/officeDocument/2006/relationships/hyperlink" Target="http://datahttps:/supfam.org/SUPERFAMILY/howto_use_database.html" TargetMode="External"/><Relationship Id="rId11" Type="http://schemas.openxmlformats.org/officeDocument/2006/relationships/hyperlink" Target="https://supfam.org/SUPERFAMILY/downloads/license/sql/2015-01-22_sfdb.sql.gz" TargetMode="External"/><Relationship Id="rId12" Type="http://schemas.openxmlformats.org/officeDocument/2006/relationships/hyperlink" Target="https://supfam.org/SUPERFAMILY/howto_use_models.html" TargetMode="External"/><Relationship Id="rId13" Type="http://schemas.openxmlformats.org/officeDocument/2006/relationships/hyperlink" Target="http://hmmer.org/" TargetMode="External"/><Relationship Id="rId14" Type="http://schemas.openxmlformats.org/officeDocument/2006/relationships/hyperlink" Target="http://scop.mrc-lmb.cam.ac.uk/" TargetMode="External"/><Relationship Id="rId15" Type="http://schemas.openxmlformats.org/officeDocument/2006/relationships/hyperlink" Target="https://pubmed.ncbi.nlm.nih.gov/21720952/" TargetMode="External"/><Relationship Id="rId16" Type="http://schemas.openxmlformats.org/officeDocument/2006/relationships/hyperlink" Target="https://www.ncbi.nlm.nih.gov/pmc/articles/PMC2020837/" TargetMode="External"/><Relationship Id="rId17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9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0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25320" y="1447920"/>
            <a:ext cx="9141480" cy="167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262626"/>
                </a:solidFill>
                <a:latin typeface="Verdana"/>
                <a:ea typeface="Verdana"/>
              </a:rPr>
              <a:t>Effect of Alternative Splicing on DNA Binding of Transcription Factors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625320" y="3124080"/>
            <a:ext cx="9141480" cy="581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6d6d6d"/>
                </a:solidFill>
                <a:latin typeface="Verdana"/>
                <a:ea typeface="Verdana"/>
              </a:rPr>
              <a:t>Shariq Madha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513080" cy="47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262626"/>
                </a:solidFill>
                <a:latin typeface="Verdana"/>
              </a:rPr>
              <a:t>Identify the Domain Regions (con't)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84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To simplify domain classification, classified domains based on type </a:t>
            </a:r>
            <a:endParaRPr b="0" lang="en-US" sz="3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ab192d"/>
              </a:buClr>
              <a:buSzPct val="70000"/>
              <a:buFont typeface="OpenSymbol"/>
              <a:buChar char="◦"/>
            </a:pPr>
            <a:r>
              <a:rPr b="0" lang="en-US" sz="2800" spc="-1" strike="noStrike">
                <a:latin typeface="Arial"/>
              </a:rPr>
              <a:t>DNA Binding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ab192d"/>
              </a:buClr>
              <a:buSzPct val="70000"/>
              <a:buFont typeface="OpenSymbol"/>
              <a:buChar char="◦"/>
            </a:pPr>
            <a:r>
              <a:rPr b="0" lang="en-US" sz="2800" spc="-1" strike="noStrike">
                <a:latin typeface="Arial"/>
              </a:rPr>
              <a:t>PPI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Regions classified based on their names</a:t>
            </a:r>
            <a:endParaRPr b="0" lang="en-US" sz="3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ab192d"/>
              </a:buClr>
              <a:buSzPct val="70000"/>
              <a:buFont typeface="OpenSymbol"/>
              <a:buChar char="◦"/>
            </a:pPr>
            <a:r>
              <a:rPr b="0" lang="en-US" sz="2800" spc="-1" strike="noStrike">
                <a:latin typeface="Arial"/>
              </a:rPr>
              <a:t>For PPI, using 3DID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Also including DNA binding site information from BioLiP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686160" y="668520"/>
            <a:ext cx="10513080" cy="47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262626"/>
                </a:solidFill>
                <a:latin typeface="Verdana"/>
              </a:rPr>
              <a:t>Constructing a "Superisoform"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 amalgamation of all "exons" of the gene</a:t>
            </a:r>
            <a:endParaRPr b="0" lang="en-US" sz="3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ab192d"/>
              </a:buClr>
              <a:buSzPct val="70000"/>
              <a:buFont typeface="OpenSymbol"/>
              <a:buChar char="◦"/>
            </a:pPr>
            <a:r>
              <a:rPr b="0" lang="en-US" sz="2800" spc="-1" strike="noStrike">
                <a:latin typeface="Arial"/>
              </a:rPr>
              <a:t>Makes it easier for calculation of impact factor when compared to a canonical reference as it only involves removals of sections, no additions or alterations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Two methods</a:t>
            </a:r>
            <a:endParaRPr b="0" lang="en-US" sz="3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ab192d"/>
              </a:buClr>
              <a:buSzPct val="70000"/>
              <a:buFont typeface="OpenSymbol"/>
              <a:buChar char="◦"/>
            </a:pPr>
            <a:r>
              <a:rPr b="0" lang="en-US" sz="2800" spc="-1" strike="noStrike">
                <a:latin typeface="Arial"/>
              </a:rPr>
              <a:t>Multiple sequence alignment of all the isoforms, not allowing for mismatched sequence and taking the resulting consensus sequence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ab192d"/>
              </a:buClr>
              <a:buSzPct val="70000"/>
              <a:buFont typeface="OpenSymbol"/>
              <a:buChar char="◦"/>
            </a:pPr>
            <a:r>
              <a:rPr b="0" lang="en-US" sz="2800" spc="-1" strike="noStrike">
                <a:latin typeface="Arial"/>
              </a:rPr>
              <a:t>Take all the coding sequences, extract that sequence and translate it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Annotate the "superisoform" with the domains of the isoforms and calculate the impact factor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686160" y="716040"/>
            <a:ext cx="10513080" cy="4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262626"/>
                </a:solidFill>
                <a:latin typeface="Verdana"/>
              </a:rPr>
              <a:t>Superisoform Pseudocode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789520" cy="457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Exons only include CDS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exons in isoforms: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i = 0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while i &lt; number of exons: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If len(CDS[i])%3!=0: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latin typeface="Arial"/>
              </a:rPr>
              <a:t>CDS[i+1] = CDS[i][-len(CDS[i])%3:] + CDS[i+1]</a:t>
            </a:r>
            <a:endParaRPr b="0" lang="en-US" sz="2000" spc="-1" strike="noStrike"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latin typeface="Arial"/>
              </a:rPr>
              <a:t>Keep track of how much was added from where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Append all exons from all isoforms to each other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Sort and remove redundancy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Translate each sequence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Concatenate translated sequences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32" name=""/>
          <p:cNvSpPr/>
          <p:nvPr/>
        </p:nvSpPr>
        <p:spPr>
          <a:xfrm>
            <a:off x="7315200" y="2057400"/>
            <a:ext cx="31986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"/>
          <p:cNvSpPr/>
          <p:nvPr/>
        </p:nvSpPr>
        <p:spPr>
          <a:xfrm>
            <a:off x="6629400" y="2514600"/>
            <a:ext cx="18270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ATG GAC ATT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4" name=""/>
          <p:cNvSpPr/>
          <p:nvPr/>
        </p:nvSpPr>
        <p:spPr>
          <a:xfrm>
            <a:off x="8157600" y="2514600"/>
            <a:ext cx="5274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5" name=""/>
          <p:cNvSpPr/>
          <p:nvPr/>
        </p:nvSpPr>
        <p:spPr>
          <a:xfrm>
            <a:off x="9601200" y="2514600"/>
            <a:ext cx="13698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GCT ACT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1500"/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8" dur="1500"/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" dur="1000"/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6551532692374 0 L 0.0932062283589703 0 E">
                                      <p:cBhvr>
                                        <p:cTn id="77" dur="1000" fill="hold"/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686160" y="716040"/>
            <a:ext cx="10513080" cy="4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262626"/>
                </a:solidFill>
                <a:latin typeface="Verdana"/>
              </a:rPr>
              <a:t>Superisoform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80040" cy="457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164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90000"/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An amalgamation of all "exons" of the gene 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164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90000"/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Later alignment only has deletions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164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90000"/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Annotate the "superisoform" with the domains of the isoforms and calculate the impact factor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8" name="Rectangle 16"/>
          <p:cNvSpPr/>
          <p:nvPr/>
        </p:nvSpPr>
        <p:spPr>
          <a:xfrm>
            <a:off x="6172200" y="1825560"/>
            <a:ext cx="1141200" cy="230040"/>
          </a:xfrm>
          <a:prstGeom prst="rect">
            <a:avLst/>
          </a:prstGeom>
          <a:solidFill>
            <a:srgbClr val="afd095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9" name="Rectangle 18"/>
          <p:cNvSpPr/>
          <p:nvPr/>
        </p:nvSpPr>
        <p:spPr>
          <a:xfrm>
            <a:off x="7315200" y="1825560"/>
            <a:ext cx="1141200" cy="230040"/>
          </a:xfrm>
          <a:prstGeom prst="rect">
            <a:avLst/>
          </a:prstGeom>
          <a:solidFill>
            <a:srgbClr val="b4c7dc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0" name="Rectangle 25"/>
          <p:cNvSpPr/>
          <p:nvPr/>
        </p:nvSpPr>
        <p:spPr>
          <a:xfrm>
            <a:off x="8458200" y="1825560"/>
            <a:ext cx="1141200" cy="226800"/>
          </a:xfrm>
          <a:prstGeom prst="rect">
            <a:avLst/>
          </a:prstGeom>
          <a:solidFill>
            <a:srgbClr val="ffffa6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 4a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1" name="Rectangle 26"/>
          <p:cNvSpPr/>
          <p:nvPr/>
        </p:nvSpPr>
        <p:spPr>
          <a:xfrm>
            <a:off x="8001000" y="2514600"/>
            <a:ext cx="1141200" cy="230040"/>
          </a:xfrm>
          <a:prstGeom prst="rect">
            <a:avLst/>
          </a:prstGeom>
          <a:solidFill>
            <a:srgbClr val="afd095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2" name="Rectangle 27"/>
          <p:cNvSpPr/>
          <p:nvPr/>
        </p:nvSpPr>
        <p:spPr>
          <a:xfrm>
            <a:off x="9144000" y="2514600"/>
            <a:ext cx="1141200" cy="230040"/>
          </a:xfrm>
          <a:prstGeom prst="rect">
            <a:avLst/>
          </a:prstGeom>
          <a:solidFill>
            <a:srgbClr val="ffb66c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 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3" name="Rectangle 28"/>
          <p:cNvSpPr/>
          <p:nvPr/>
        </p:nvSpPr>
        <p:spPr>
          <a:xfrm>
            <a:off x="10885320" y="4693680"/>
            <a:ext cx="1141200" cy="226800"/>
          </a:xfrm>
          <a:prstGeom prst="rect">
            <a:avLst/>
          </a:prstGeom>
          <a:solidFill>
            <a:srgbClr val="ffff38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 4b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4" name="Rectangle 29"/>
          <p:cNvSpPr/>
          <p:nvPr/>
        </p:nvSpPr>
        <p:spPr>
          <a:xfrm>
            <a:off x="6169680" y="1479240"/>
            <a:ext cx="137376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Isoform 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5" name="Rectangle 30"/>
          <p:cNvSpPr/>
          <p:nvPr/>
        </p:nvSpPr>
        <p:spPr>
          <a:xfrm>
            <a:off x="7998480" y="2168280"/>
            <a:ext cx="137376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Isoform 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6" name="Rectangle 31"/>
          <p:cNvSpPr/>
          <p:nvPr/>
        </p:nvSpPr>
        <p:spPr>
          <a:xfrm>
            <a:off x="6519240" y="4079880"/>
            <a:ext cx="1598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Superisoform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7" name="Rectangle 32"/>
          <p:cNvSpPr/>
          <p:nvPr/>
        </p:nvSpPr>
        <p:spPr>
          <a:xfrm>
            <a:off x="6327000" y="4692240"/>
            <a:ext cx="1141200" cy="230040"/>
          </a:xfrm>
          <a:prstGeom prst="rect">
            <a:avLst/>
          </a:prstGeom>
          <a:solidFill>
            <a:srgbClr val="afd095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8" name="Rectangle 33"/>
          <p:cNvSpPr/>
          <p:nvPr/>
        </p:nvSpPr>
        <p:spPr>
          <a:xfrm>
            <a:off x="7470000" y="4692240"/>
            <a:ext cx="1141200" cy="230040"/>
          </a:xfrm>
          <a:prstGeom prst="rect">
            <a:avLst/>
          </a:prstGeom>
          <a:solidFill>
            <a:srgbClr val="b4c7dc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9" name="Rectangle 34"/>
          <p:cNvSpPr/>
          <p:nvPr/>
        </p:nvSpPr>
        <p:spPr>
          <a:xfrm>
            <a:off x="8613000" y="4690440"/>
            <a:ext cx="1141200" cy="230040"/>
          </a:xfrm>
          <a:prstGeom prst="rect">
            <a:avLst/>
          </a:prstGeom>
          <a:solidFill>
            <a:srgbClr val="ffb66c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 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0" name="Rectangle 35"/>
          <p:cNvSpPr/>
          <p:nvPr/>
        </p:nvSpPr>
        <p:spPr>
          <a:xfrm>
            <a:off x="9745200" y="4694400"/>
            <a:ext cx="1141200" cy="226800"/>
          </a:xfrm>
          <a:prstGeom prst="rect">
            <a:avLst/>
          </a:prstGeom>
          <a:solidFill>
            <a:srgbClr val="ffffa6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 4a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1" name="Rectangle 36"/>
          <p:cNvSpPr/>
          <p:nvPr/>
        </p:nvSpPr>
        <p:spPr>
          <a:xfrm>
            <a:off x="10288440" y="2516040"/>
            <a:ext cx="1141200" cy="226800"/>
          </a:xfrm>
          <a:prstGeom prst="rect">
            <a:avLst/>
          </a:prstGeom>
          <a:solidFill>
            <a:srgbClr val="ffff38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 4b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" descr=""/>
          <p:cNvPicPr/>
          <p:nvPr/>
        </p:nvPicPr>
        <p:blipFill>
          <a:blip r:embed="rId1"/>
          <a:stretch/>
        </p:blipFill>
        <p:spPr>
          <a:xfrm>
            <a:off x="692280" y="1414800"/>
            <a:ext cx="6165360" cy="4071240"/>
          </a:xfrm>
          <a:prstGeom prst="rect">
            <a:avLst/>
          </a:prstGeom>
          <a:ln w="0">
            <a:noFill/>
          </a:ln>
        </p:spPr>
      </p:pic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457560" y="716040"/>
            <a:ext cx="10972080" cy="42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262626"/>
                </a:solidFill>
                <a:latin typeface="Verdana"/>
              </a:rPr>
              <a:t>Impact Factor Calculation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54" name="" descr=""/>
          <p:cNvPicPr/>
          <p:nvPr/>
        </p:nvPicPr>
        <p:blipFill>
          <a:blip r:embed="rId2"/>
          <a:stretch/>
        </p:blipFill>
        <p:spPr>
          <a:xfrm>
            <a:off x="7543800" y="1714680"/>
            <a:ext cx="3342600" cy="1028160"/>
          </a:xfrm>
          <a:prstGeom prst="rect">
            <a:avLst/>
          </a:prstGeom>
          <a:ln w="0">
            <a:noFill/>
          </a:ln>
        </p:spPr>
      </p:pic>
      <p:sp>
        <p:nvSpPr>
          <p:cNvPr id="555" name=""/>
          <p:cNvSpPr/>
          <p:nvPr/>
        </p:nvSpPr>
        <p:spPr>
          <a:xfrm>
            <a:off x="7315200" y="3200400"/>
            <a:ext cx="3428640" cy="266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 baseline="-8000">
                <a:latin typeface="Arial"/>
              </a:rPr>
              <a:t>x</a:t>
            </a:r>
            <a:r>
              <a:rPr b="0" lang="en-US" sz="1800" spc="-1" strike="noStrike">
                <a:latin typeface="Arial"/>
              </a:rPr>
              <a:t> is an isoform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 baseline="-8000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(I</a:t>
            </a:r>
            <a:r>
              <a:rPr b="0" lang="en-US" sz="1800" spc="-1" strike="noStrike" baseline="-8000">
                <a:latin typeface="Arial"/>
              </a:rPr>
              <a:t>x</a:t>
            </a:r>
            <a:r>
              <a:rPr b="0" lang="en-US" sz="1800" spc="-1" strike="noStrike">
                <a:latin typeface="Arial"/>
              </a:rPr>
              <a:t>) is the preserved fraction of the i-th domain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E(I</a:t>
            </a:r>
            <a:r>
              <a:rPr b="0" lang="en-US" sz="1800" spc="-1" strike="noStrike" baseline="-8000">
                <a:latin typeface="Arial"/>
              </a:rPr>
              <a:t>x</a:t>
            </a:r>
            <a:r>
              <a:rPr b="0" lang="en-US" sz="1800" spc="-1" strike="noStrike">
                <a:latin typeface="Arial"/>
              </a:rPr>
              <a:t>,t) is the expression value of I</a:t>
            </a:r>
            <a:r>
              <a:rPr b="0" lang="en-US" sz="1800" spc="-1" strike="noStrike" baseline="-8000">
                <a:latin typeface="Arial"/>
              </a:rPr>
              <a:t>X</a:t>
            </a:r>
            <a:r>
              <a:rPr b="0" lang="en-US" sz="1800" spc="-1" strike="noStrike">
                <a:latin typeface="Arial"/>
              </a:rPr>
              <a:t> in tissue 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S(x) is the sigmoid function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DejaVu Serif"/>
                <a:ea typeface="DejaVu Serif"/>
              </a:rPr>
              <a:t>α</a:t>
            </a:r>
            <a:r>
              <a:rPr b="0" lang="en-US" sz="1800" spc="-1" strike="noStrike">
                <a:latin typeface="Arial"/>
                <a:ea typeface="DejaVu Serif"/>
              </a:rPr>
              <a:t> is the scaling ratio of the sigmoid function input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DejaVu Serif"/>
                <a:ea typeface="DejaVu Serif"/>
              </a:rPr>
              <a:t>β</a:t>
            </a:r>
            <a:r>
              <a:rPr b="0" lang="en-US" sz="1800" spc="-1" strike="noStrike">
                <a:latin typeface="Arial"/>
                <a:ea typeface="DejaVu Serif"/>
              </a:rPr>
              <a:t> is the offset of the sigmoid function input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686160" y="685800"/>
            <a:ext cx="10513080" cy="4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262626"/>
                </a:solidFill>
                <a:latin typeface="Verdana"/>
              </a:rPr>
              <a:t>NFkB + IRF7 + IRF3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57" name="Picture 4" descr="Diagram&#10;&#10;Description automatically generated"/>
          <p:cNvPicPr/>
          <p:nvPr/>
        </p:nvPicPr>
        <p:blipFill>
          <a:blip r:embed="rId1">
            <a:alphaModFix amt="40000"/>
          </a:blip>
          <a:srcRect l="21293" t="8803" r="17690" b="314"/>
          <a:stretch/>
        </p:blipFill>
        <p:spPr>
          <a:xfrm>
            <a:off x="5248080" y="-2880"/>
            <a:ext cx="6819480" cy="5296680"/>
          </a:xfrm>
          <a:prstGeom prst="rect">
            <a:avLst/>
          </a:prstGeom>
          <a:ln w="0">
            <a:noFill/>
          </a:ln>
        </p:spPr>
      </p:pic>
      <p:pic>
        <p:nvPicPr>
          <p:cNvPr id="558" name="Picture 6" descr="Diagram&#10;&#10;Description automatically generated"/>
          <p:cNvPicPr/>
          <p:nvPr/>
        </p:nvPicPr>
        <p:blipFill>
          <a:blip r:embed="rId2">
            <a:alphaModFix amt="40000"/>
          </a:blip>
          <a:stretch/>
        </p:blipFill>
        <p:spPr>
          <a:xfrm>
            <a:off x="641160" y="1492920"/>
            <a:ext cx="3876480" cy="3122280"/>
          </a:xfrm>
          <a:prstGeom prst="rect">
            <a:avLst/>
          </a:prstGeom>
          <a:ln w="0">
            <a:noFill/>
          </a:ln>
        </p:spPr>
      </p:pic>
      <p:pic>
        <p:nvPicPr>
          <p:cNvPr id="559" name="Picture 9" descr="Diagram&#10;&#10;Description automatically generated"/>
          <p:cNvPicPr/>
          <p:nvPr/>
        </p:nvPicPr>
        <p:blipFill>
          <a:blip r:embed="rId3">
            <a:alphaModFix amt="40000"/>
          </a:blip>
          <a:stretch/>
        </p:blipFill>
        <p:spPr>
          <a:xfrm>
            <a:off x="3657240" y="3361320"/>
            <a:ext cx="3437640" cy="2757960"/>
          </a:xfrm>
          <a:prstGeom prst="rect">
            <a:avLst/>
          </a:prstGeom>
          <a:ln w="0">
            <a:noFill/>
          </a:ln>
        </p:spPr>
      </p:pic>
      <p:pic>
        <p:nvPicPr>
          <p:cNvPr id="560" name="Picture 30" descr="Diagram&#10;&#10;Description automatically generated"/>
          <p:cNvPicPr/>
          <p:nvPr/>
        </p:nvPicPr>
        <p:blipFill>
          <a:blip r:embed="rId4">
            <a:alphaModFix amt="40000"/>
          </a:blip>
          <a:stretch/>
        </p:blipFill>
        <p:spPr>
          <a:xfrm>
            <a:off x="641520" y="1492920"/>
            <a:ext cx="3876480" cy="3122280"/>
          </a:xfrm>
          <a:prstGeom prst="rect">
            <a:avLst/>
          </a:prstGeom>
          <a:ln w="0">
            <a:noFill/>
          </a:ln>
        </p:spPr>
      </p:pic>
      <p:pic>
        <p:nvPicPr>
          <p:cNvPr id="561" name="Picture 31" descr="Diagram&#10;&#10;Description automatically generated"/>
          <p:cNvPicPr/>
          <p:nvPr/>
        </p:nvPicPr>
        <p:blipFill>
          <a:blip r:embed="rId5">
            <a:alphaModFix amt="40000"/>
          </a:blip>
          <a:stretch/>
        </p:blipFill>
        <p:spPr>
          <a:xfrm>
            <a:off x="641520" y="1492920"/>
            <a:ext cx="3876480" cy="3122280"/>
          </a:xfrm>
          <a:prstGeom prst="rect">
            <a:avLst/>
          </a:prstGeom>
          <a:ln w="0">
            <a:noFill/>
          </a:ln>
        </p:spPr>
      </p:pic>
      <p:pic>
        <p:nvPicPr>
          <p:cNvPr id="562" name="Picture 32" descr="Diagram&#10;&#10;Description automatically generated"/>
          <p:cNvPicPr/>
          <p:nvPr/>
        </p:nvPicPr>
        <p:blipFill>
          <a:blip r:embed="rId6">
            <a:alphaModFix amt="40000"/>
          </a:blip>
          <a:stretch/>
        </p:blipFill>
        <p:spPr>
          <a:xfrm>
            <a:off x="641520" y="1492920"/>
            <a:ext cx="3876480" cy="3122280"/>
          </a:xfrm>
          <a:prstGeom prst="rect">
            <a:avLst/>
          </a:prstGeom>
          <a:ln w="0">
            <a:noFill/>
          </a:ln>
        </p:spPr>
      </p:pic>
      <p:pic>
        <p:nvPicPr>
          <p:cNvPr id="563" name="Picture 33" descr="Diagram&#10;&#10;Description automatically generated"/>
          <p:cNvPicPr/>
          <p:nvPr/>
        </p:nvPicPr>
        <p:blipFill>
          <a:blip r:embed="rId7">
            <a:alphaModFix amt="40000"/>
          </a:blip>
          <a:stretch/>
        </p:blipFill>
        <p:spPr>
          <a:xfrm>
            <a:off x="3657240" y="3361320"/>
            <a:ext cx="3437640" cy="2757960"/>
          </a:xfrm>
          <a:prstGeom prst="rect">
            <a:avLst/>
          </a:prstGeom>
          <a:ln w="0">
            <a:noFill/>
          </a:ln>
        </p:spPr>
      </p:pic>
      <p:pic>
        <p:nvPicPr>
          <p:cNvPr id="564" name="Picture 34" descr="Diagram&#10;&#10;Description automatically generated"/>
          <p:cNvPicPr/>
          <p:nvPr/>
        </p:nvPicPr>
        <p:blipFill>
          <a:blip r:embed="rId8">
            <a:alphaModFix amt="40000"/>
          </a:blip>
          <a:stretch/>
        </p:blipFill>
        <p:spPr>
          <a:xfrm>
            <a:off x="3657240" y="3361320"/>
            <a:ext cx="3437640" cy="2757960"/>
          </a:xfrm>
          <a:prstGeom prst="rect">
            <a:avLst/>
          </a:prstGeom>
          <a:ln w="0">
            <a:noFill/>
          </a:ln>
        </p:spPr>
      </p:pic>
      <p:pic>
        <p:nvPicPr>
          <p:cNvPr id="565" name="Picture 35" descr="Diagram&#10;&#10;Description automatically generated"/>
          <p:cNvPicPr/>
          <p:nvPr/>
        </p:nvPicPr>
        <p:blipFill>
          <a:blip r:embed="rId9">
            <a:alphaModFix amt="40000"/>
          </a:blip>
          <a:stretch/>
        </p:blipFill>
        <p:spPr>
          <a:xfrm>
            <a:off x="3657240" y="3361320"/>
            <a:ext cx="3437640" cy="2757960"/>
          </a:xfrm>
          <a:prstGeom prst="rect">
            <a:avLst/>
          </a:prstGeom>
          <a:ln w="0">
            <a:noFill/>
          </a:ln>
        </p:spPr>
      </p:pic>
      <p:pic>
        <p:nvPicPr>
          <p:cNvPr id="566" name="Picture 36" descr="Diagram&#10;&#10;Description automatically generated"/>
          <p:cNvPicPr/>
          <p:nvPr/>
        </p:nvPicPr>
        <p:blipFill>
          <a:blip r:embed="rId10">
            <a:alphaModFix amt="40000"/>
          </a:blip>
          <a:stretch/>
        </p:blipFill>
        <p:spPr>
          <a:xfrm>
            <a:off x="3657240" y="3361320"/>
            <a:ext cx="3437640" cy="2757960"/>
          </a:xfrm>
          <a:prstGeom prst="rect">
            <a:avLst/>
          </a:prstGeom>
          <a:ln w="0">
            <a:noFill/>
          </a:ln>
        </p:spPr>
      </p:pic>
      <p:pic>
        <p:nvPicPr>
          <p:cNvPr id="567" name="Picture 37" descr="Diagram&#10;&#10;Description automatically generated"/>
          <p:cNvPicPr/>
          <p:nvPr/>
        </p:nvPicPr>
        <p:blipFill>
          <a:blip r:embed="rId11">
            <a:alphaModFix amt="40000"/>
          </a:blip>
          <a:srcRect l="21293" t="8803" r="17690" b="314"/>
          <a:stretch/>
        </p:blipFill>
        <p:spPr>
          <a:xfrm>
            <a:off x="5248080" y="-2880"/>
            <a:ext cx="6819480" cy="5296680"/>
          </a:xfrm>
          <a:prstGeom prst="rect">
            <a:avLst/>
          </a:prstGeom>
          <a:ln w="0">
            <a:noFill/>
          </a:ln>
        </p:spPr>
      </p:pic>
      <p:pic>
        <p:nvPicPr>
          <p:cNvPr id="568" name="Picture 38" descr="Diagram&#10;&#10;Description automatically generated"/>
          <p:cNvPicPr/>
          <p:nvPr/>
        </p:nvPicPr>
        <p:blipFill>
          <a:blip r:embed="rId12">
            <a:alphaModFix amt="40000"/>
          </a:blip>
          <a:srcRect l="21293" t="8803" r="17690" b="314"/>
          <a:stretch/>
        </p:blipFill>
        <p:spPr>
          <a:xfrm>
            <a:off x="5248080" y="-2880"/>
            <a:ext cx="6819480" cy="5296680"/>
          </a:xfrm>
          <a:prstGeom prst="rect">
            <a:avLst/>
          </a:prstGeom>
          <a:ln w="0">
            <a:noFill/>
          </a:ln>
        </p:spPr>
      </p:pic>
      <p:pic>
        <p:nvPicPr>
          <p:cNvPr id="569" name="Picture 39" descr="Diagram&#10;&#10;Description automatically generated"/>
          <p:cNvPicPr/>
          <p:nvPr/>
        </p:nvPicPr>
        <p:blipFill>
          <a:blip r:embed="rId13">
            <a:alphaModFix amt="40000"/>
          </a:blip>
          <a:stretch/>
        </p:blipFill>
        <p:spPr>
          <a:xfrm>
            <a:off x="3657240" y="3361320"/>
            <a:ext cx="3437640" cy="2757960"/>
          </a:xfrm>
          <a:prstGeom prst="rect">
            <a:avLst/>
          </a:prstGeom>
          <a:ln w="0">
            <a:noFill/>
          </a:ln>
        </p:spPr>
      </p:pic>
      <p:pic>
        <p:nvPicPr>
          <p:cNvPr id="570" name="Picture 40" descr="Diagram&#10;&#10;Description automatically generated"/>
          <p:cNvPicPr/>
          <p:nvPr/>
        </p:nvPicPr>
        <p:blipFill>
          <a:blip r:embed="rId14">
            <a:alphaModFix amt="40000"/>
          </a:blip>
          <a:stretch/>
        </p:blipFill>
        <p:spPr>
          <a:xfrm>
            <a:off x="3657240" y="3361320"/>
            <a:ext cx="3437640" cy="2757960"/>
          </a:xfrm>
          <a:prstGeom prst="rect">
            <a:avLst/>
          </a:prstGeom>
          <a:ln w="0">
            <a:noFill/>
          </a:ln>
        </p:spPr>
      </p:pic>
      <p:pic>
        <p:nvPicPr>
          <p:cNvPr id="571" name="Picture 41" descr="Diagram&#10;&#10;Description automatically generated"/>
          <p:cNvPicPr/>
          <p:nvPr/>
        </p:nvPicPr>
        <p:blipFill>
          <a:blip r:embed="rId15">
            <a:alphaModFix amt="40000"/>
          </a:blip>
          <a:stretch/>
        </p:blipFill>
        <p:spPr>
          <a:xfrm>
            <a:off x="3657240" y="3361320"/>
            <a:ext cx="3437640" cy="2757960"/>
          </a:xfrm>
          <a:prstGeom prst="rect">
            <a:avLst/>
          </a:prstGeom>
          <a:ln w="0">
            <a:noFill/>
          </a:ln>
        </p:spPr>
      </p:pic>
      <p:pic>
        <p:nvPicPr>
          <p:cNvPr id="572" name="Picture 42" descr="Diagram&#10;&#10;Description automatically generated"/>
          <p:cNvPicPr/>
          <p:nvPr/>
        </p:nvPicPr>
        <p:blipFill>
          <a:blip r:embed="rId16">
            <a:alphaModFix amt="40000"/>
          </a:blip>
          <a:stretch/>
        </p:blipFill>
        <p:spPr>
          <a:xfrm>
            <a:off x="3657240" y="3361320"/>
            <a:ext cx="3437640" cy="2757960"/>
          </a:xfrm>
          <a:prstGeom prst="rect">
            <a:avLst/>
          </a:prstGeom>
          <a:ln w="0">
            <a:noFill/>
          </a:ln>
        </p:spPr>
      </p:pic>
      <p:pic>
        <p:nvPicPr>
          <p:cNvPr id="573" name="Picture 43" descr="Diagram&#10;&#10;Description automatically generated"/>
          <p:cNvPicPr/>
          <p:nvPr/>
        </p:nvPicPr>
        <p:blipFill>
          <a:blip r:embed="rId17">
            <a:alphaModFix amt="40000"/>
          </a:blip>
          <a:stretch/>
        </p:blipFill>
        <p:spPr>
          <a:xfrm>
            <a:off x="3657240" y="3361320"/>
            <a:ext cx="3437640" cy="2757960"/>
          </a:xfrm>
          <a:prstGeom prst="rect">
            <a:avLst/>
          </a:prstGeom>
          <a:ln w="0">
            <a:noFill/>
          </a:ln>
        </p:spPr>
      </p:pic>
      <p:pic>
        <p:nvPicPr>
          <p:cNvPr id="574" name="Picture 44" descr="Diagram&#10;&#10;Description automatically generated"/>
          <p:cNvPicPr/>
          <p:nvPr/>
        </p:nvPicPr>
        <p:blipFill>
          <a:blip r:embed="rId18">
            <a:alphaModFix amt="40000"/>
          </a:blip>
          <a:stretch/>
        </p:blipFill>
        <p:spPr>
          <a:xfrm>
            <a:off x="3657240" y="3361320"/>
            <a:ext cx="3437640" cy="2757960"/>
          </a:xfrm>
          <a:prstGeom prst="rect">
            <a:avLst/>
          </a:prstGeom>
          <a:ln w="0">
            <a:noFill/>
          </a:ln>
        </p:spPr>
      </p:pic>
      <p:pic>
        <p:nvPicPr>
          <p:cNvPr id="575" name="Picture 45" descr="Diagram&#10;&#10;Description automatically generated"/>
          <p:cNvPicPr/>
          <p:nvPr/>
        </p:nvPicPr>
        <p:blipFill>
          <a:blip r:embed="rId19">
            <a:alphaModFix amt="40000"/>
          </a:blip>
          <a:srcRect l="21293" t="8803" r="17690" b="314"/>
          <a:stretch/>
        </p:blipFill>
        <p:spPr>
          <a:xfrm>
            <a:off x="5248080" y="-2880"/>
            <a:ext cx="6819480" cy="529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" descr=""/>
          <p:cNvPicPr/>
          <p:nvPr/>
        </p:nvPicPr>
        <p:blipFill>
          <a:blip r:embed="rId1"/>
          <a:stretch/>
        </p:blipFill>
        <p:spPr>
          <a:xfrm>
            <a:off x="5810040" y="425520"/>
            <a:ext cx="5391360" cy="2774880"/>
          </a:xfrm>
          <a:prstGeom prst="rect">
            <a:avLst/>
          </a:prstGeom>
          <a:ln w="0">
            <a:noFill/>
          </a:ln>
        </p:spPr>
      </p:pic>
      <p:pic>
        <p:nvPicPr>
          <p:cNvPr id="577" name="" descr=""/>
          <p:cNvPicPr/>
          <p:nvPr/>
        </p:nvPicPr>
        <p:blipFill>
          <a:blip r:embed="rId2"/>
          <a:stretch/>
        </p:blipFill>
        <p:spPr>
          <a:xfrm>
            <a:off x="323640" y="3550320"/>
            <a:ext cx="5162760" cy="3101760"/>
          </a:xfrm>
          <a:prstGeom prst="rect">
            <a:avLst/>
          </a:prstGeom>
          <a:ln w="0">
            <a:noFill/>
          </a:ln>
        </p:spPr>
      </p:pic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147600" y="-1944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Case Study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9" name="TextBox 5"/>
          <p:cNvSpPr/>
          <p:nvPr/>
        </p:nvSpPr>
        <p:spPr>
          <a:xfrm>
            <a:off x="416880" y="6286680"/>
            <a:ext cx="14522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IRF3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0" name="TextBox 6"/>
          <p:cNvSpPr/>
          <p:nvPr/>
        </p:nvSpPr>
        <p:spPr>
          <a:xfrm>
            <a:off x="5810040" y="914400"/>
            <a:ext cx="7020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IRF7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1" name="TextBox 7"/>
          <p:cNvSpPr/>
          <p:nvPr/>
        </p:nvSpPr>
        <p:spPr>
          <a:xfrm>
            <a:off x="8251200" y="5762520"/>
            <a:ext cx="2742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NFkB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82" name="Picture 51" descr=""/>
          <p:cNvPicPr/>
          <p:nvPr/>
        </p:nvPicPr>
        <p:blipFill>
          <a:blip r:embed="rId3"/>
          <a:stretch/>
        </p:blipFill>
        <p:spPr>
          <a:xfrm>
            <a:off x="1009800" y="887400"/>
            <a:ext cx="3600000" cy="2796840"/>
          </a:xfrm>
          <a:prstGeom prst="rect">
            <a:avLst/>
          </a:prstGeom>
          <a:ln w="0">
            <a:noFill/>
          </a:ln>
        </p:spPr>
      </p:pic>
      <p:pic>
        <p:nvPicPr>
          <p:cNvPr id="583" name="" descr=""/>
          <p:cNvPicPr/>
          <p:nvPr/>
        </p:nvPicPr>
        <p:blipFill>
          <a:blip r:embed="rId4"/>
          <a:stretch/>
        </p:blipFill>
        <p:spPr>
          <a:xfrm>
            <a:off x="5715000" y="3200400"/>
            <a:ext cx="5595840" cy="280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Overall Results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5" name="Right Brace 2"/>
          <p:cNvSpPr/>
          <p:nvPr/>
        </p:nvSpPr>
        <p:spPr>
          <a:xfrm>
            <a:off x="2286000" y="1600200"/>
            <a:ext cx="568080" cy="2743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TextBox 4"/>
          <p:cNvSpPr/>
          <p:nvPr/>
        </p:nvSpPr>
        <p:spPr>
          <a:xfrm>
            <a:off x="2768760" y="3423600"/>
            <a:ext cx="137340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One Gene: One Product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87" name="" descr=""/>
          <p:cNvPicPr/>
          <p:nvPr/>
        </p:nvPicPr>
        <p:blipFill>
          <a:blip r:embed="rId1"/>
          <a:stretch/>
        </p:blipFill>
        <p:spPr>
          <a:xfrm>
            <a:off x="1251000" y="1600560"/>
            <a:ext cx="356760" cy="4883040"/>
          </a:xfrm>
          <a:prstGeom prst="rect">
            <a:avLst/>
          </a:prstGeom>
          <a:ln w="0">
            <a:noFill/>
          </a:ln>
        </p:spPr>
      </p:pic>
      <p:pic>
        <p:nvPicPr>
          <p:cNvPr id="588" name="" descr=""/>
          <p:cNvPicPr/>
          <p:nvPr/>
        </p:nvPicPr>
        <p:blipFill>
          <a:blip r:embed="rId2"/>
          <a:stretch/>
        </p:blipFill>
        <p:spPr>
          <a:xfrm>
            <a:off x="1489320" y="1600200"/>
            <a:ext cx="796680" cy="5029200"/>
          </a:xfrm>
          <a:prstGeom prst="rect">
            <a:avLst/>
          </a:prstGeom>
          <a:ln w="0">
            <a:noFill/>
          </a:ln>
        </p:spPr>
      </p:pic>
      <p:pic>
        <p:nvPicPr>
          <p:cNvPr id="589" name="" descr=""/>
          <p:cNvPicPr/>
          <p:nvPr/>
        </p:nvPicPr>
        <p:blipFill>
          <a:blip r:embed="rId3"/>
          <a:stretch/>
        </p:blipFill>
        <p:spPr>
          <a:xfrm>
            <a:off x="5269680" y="950040"/>
            <a:ext cx="6684120" cy="374760"/>
          </a:xfrm>
          <a:prstGeom prst="rect">
            <a:avLst/>
          </a:prstGeom>
          <a:ln w="0">
            <a:noFill/>
          </a:ln>
        </p:spPr>
      </p:pic>
      <p:pic>
        <p:nvPicPr>
          <p:cNvPr id="590" name="" descr=""/>
          <p:cNvPicPr/>
          <p:nvPr/>
        </p:nvPicPr>
        <p:blipFill>
          <a:blip r:embed="rId4"/>
          <a:stretch/>
        </p:blipFill>
        <p:spPr>
          <a:xfrm>
            <a:off x="4739400" y="1324800"/>
            <a:ext cx="7216560" cy="2914920"/>
          </a:xfrm>
          <a:prstGeom prst="rect">
            <a:avLst/>
          </a:prstGeom>
          <a:ln w="0">
            <a:noFill/>
          </a:ln>
        </p:spPr>
      </p:pic>
      <p:pic>
        <p:nvPicPr>
          <p:cNvPr id="591" name="" descr=""/>
          <p:cNvPicPr/>
          <p:nvPr/>
        </p:nvPicPr>
        <p:blipFill>
          <a:blip r:embed="rId5"/>
          <a:srcRect l="0" t="49720" r="0" b="0"/>
          <a:stretch/>
        </p:blipFill>
        <p:spPr>
          <a:xfrm>
            <a:off x="4710600" y="3135240"/>
            <a:ext cx="7245360" cy="367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685800" y="716040"/>
            <a:ext cx="10513080" cy="4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262626"/>
                </a:solidFill>
                <a:latin typeface="Verdana"/>
              </a:rPr>
              <a:t>NFkB + IRF7 + IRF3 case study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PDB of all three complexed with a DNA molecule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 three have multiple isoforms represented in the dataset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Their isoform structures can be retrieved from the Alphafold database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They also have independent structures on the PDB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Alignment IRF3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95" name="Picture 8" descr="A picture containing table&#10;&#10;Description automatically generated"/>
          <p:cNvPicPr/>
          <p:nvPr/>
        </p:nvPicPr>
        <p:blipFill>
          <a:blip r:embed="rId1">
            <a:alphaModFix amt="40000"/>
          </a:blip>
          <a:srcRect l="0" t="0" r="0" b="51213"/>
          <a:stretch/>
        </p:blipFill>
        <p:spPr>
          <a:xfrm>
            <a:off x="1034280" y="2150280"/>
            <a:ext cx="5890680" cy="3693960"/>
          </a:xfrm>
          <a:prstGeom prst="rect">
            <a:avLst/>
          </a:prstGeom>
          <a:ln w="0">
            <a:noFill/>
          </a:ln>
        </p:spPr>
      </p:pic>
      <p:pic>
        <p:nvPicPr>
          <p:cNvPr id="596" name="Picture 10" descr="A picture containing table&#10;&#10;Description automatically generated"/>
          <p:cNvPicPr/>
          <p:nvPr/>
        </p:nvPicPr>
        <p:blipFill>
          <a:blip r:embed="rId2">
            <a:alphaModFix amt="40000"/>
          </a:blip>
          <a:srcRect l="25574" t="51983" r="0" b="0"/>
          <a:stretch/>
        </p:blipFill>
        <p:spPr>
          <a:xfrm>
            <a:off x="6885720" y="2222280"/>
            <a:ext cx="4410720" cy="3643200"/>
          </a:xfrm>
          <a:prstGeom prst="rect">
            <a:avLst/>
          </a:prstGeom>
          <a:ln w="0">
            <a:noFill/>
          </a:ln>
        </p:spPr>
      </p:pic>
      <p:sp>
        <p:nvSpPr>
          <p:cNvPr id="597" name=""/>
          <p:cNvSpPr/>
          <p:nvPr/>
        </p:nvSpPr>
        <p:spPr>
          <a:xfrm>
            <a:off x="1034280" y="3499200"/>
            <a:ext cx="10261800" cy="191880"/>
          </a:xfrm>
          <a:prstGeom prst="rect">
            <a:avLst/>
          </a:prstGeom>
          <a:solidFill>
            <a:srgbClr val="ffffa6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98" name="Picture 19" descr="A picture containing table&#10;&#10;Description automatically generated"/>
          <p:cNvPicPr/>
          <p:nvPr/>
        </p:nvPicPr>
        <p:blipFill>
          <a:blip r:embed="rId3">
            <a:alphaModFix amt="40000"/>
          </a:blip>
          <a:srcRect l="0" t="0" r="0" b="51213"/>
          <a:stretch/>
        </p:blipFill>
        <p:spPr>
          <a:xfrm>
            <a:off x="1034280" y="2150280"/>
            <a:ext cx="5890680" cy="3693960"/>
          </a:xfrm>
          <a:prstGeom prst="rect">
            <a:avLst/>
          </a:prstGeom>
          <a:ln w="0">
            <a:noFill/>
          </a:ln>
        </p:spPr>
      </p:pic>
      <p:pic>
        <p:nvPicPr>
          <p:cNvPr id="599" name="Picture 20" descr="A picture containing table&#10;&#10;Description automatically generated"/>
          <p:cNvPicPr/>
          <p:nvPr/>
        </p:nvPicPr>
        <p:blipFill>
          <a:blip r:embed="rId4">
            <a:alphaModFix amt="40000"/>
          </a:blip>
          <a:srcRect l="25574" t="51983" r="0" b="0"/>
          <a:stretch/>
        </p:blipFill>
        <p:spPr>
          <a:xfrm>
            <a:off x="6886080" y="2222640"/>
            <a:ext cx="4410720" cy="36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609480" y="351360"/>
            <a:ext cx="10970280" cy="797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262626"/>
                </a:solidFill>
                <a:latin typeface="Verdana"/>
                <a:ea typeface="Verdana"/>
              </a:rPr>
              <a:t>Transcription factors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/>
          </p:nvPr>
        </p:nvSpPr>
        <p:spPr>
          <a:xfrm>
            <a:off x="609480" y="1523880"/>
            <a:ext cx="5331960" cy="464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Regulate the expression of specific genes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Form complexes with other proteins/TFs to promote the expression of a gene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Generally located within 10kb of its gene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TFs bind to specific motifs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For example, CAGCTG for ASCL2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69" name="Picture 1" descr="Diagram&#10;&#10;Description automatically generated"/>
          <p:cNvPicPr/>
          <p:nvPr/>
        </p:nvPicPr>
        <p:blipFill>
          <a:blip r:embed="rId1">
            <a:alphaModFix amt="40000"/>
          </a:blip>
          <a:stretch/>
        </p:blipFill>
        <p:spPr>
          <a:xfrm>
            <a:off x="6387480" y="1371600"/>
            <a:ext cx="5726160" cy="2722680"/>
          </a:xfrm>
          <a:prstGeom prst="rect">
            <a:avLst/>
          </a:prstGeom>
          <a:ln w="0">
            <a:noFill/>
          </a:ln>
        </p:spPr>
      </p:pic>
      <p:sp>
        <p:nvSpPr>
          <p:cNvPr id="470" name="TextBox 1"/>
          <p:cNvSpPr/>
          <p:nvPr/>
        </p:nvSpPr>
        <p:spPr>
          <a:xfrm>
            <a:off x="10744200" y="3886200"/>
            <a:ext cx="1161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000000"/>
                </a:solidFill>
                <a:latin typeface="Calibri"/>
                <a:ea typeface="Calibri"/>
              </a:rPr>
              <a:t>Mobley, et al. 2019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71" name="Graphic 1" descr=""/>
          <p:cNvPicPr/>
          <p:nvPr/>
        </p:nvPicPr>
        <p:blipFill>
          <a:blip r:embed="rId2">
            <a:alphaModFix amt="40000"/>
          </a:blip>
          <a:stretch/>
        </p:blipFill>
        <p:spPr>
          <a:xfrm>
            <a:off x="7170840" y="4343400"/>
            <a:ext cx="4074120" cy="2030760"/>
          </a:xfrm>
          <a:prstGeom prst="rect">
            <a:avLst/>
          </a:prstGeom>
          <a:ln w="0">
            <a:noFill/>
          </a:ln>
        </p:spPr>
      </p:pic>
      <p:sp>
        <p:nvSpPr>
          <p:cNvPr id="472" name="TextBox 2"/>
          <p:cNvSpPr/>
          <p:nvPr/>
        </p:nvSpPr>
        <p:spPr>
          <a:xfrm>
            <a:off x="10326600" y="6177960"/>
            <a:ext cx="8474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000000"/>
                </a:solidFill>
                <a:latin typeface="Calibri"/>
                <a:ea typeface="Calibri"/>
              </a:rPr>
              <a:t>JASPAR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73" name="Picture 25" descr="Diagram&#10;&#10;Description automatically generated"/>
          <p:cNvPicPr/>
          <p:nvPr/>
        </p:nvPicPr>
        <p:blipFill>
          <a:blip r:embed="rId3">
            <a:alphaModFix amt="40000"/>
          </a:blip>
          <a:stretch/>
        </p:blipFill>
        <p:spPr>
          <a:xfrm>
            <a:off x="6387840" y="1371600"/>
            <a:ext cx="5726160" cy="2722680"/>
          </a:xfrm>
          <a:prstGeom prst="rect">
            <a:avLst/>
          </a:prstGeom>
          <a:ln w="0">
            <a:noFill/>
          </a:ln>
        </p:spPr>
      </p:pic>
      <p:pic>
        <p:nvPicPr>
          <p:cNvPr id="474" name="Graphic 2" descr=""/>
          <p:cNvPicPr/>
          <p:nvPr/>
        </p:nvPicPr>
        <p:blipFill>
          <a:blip r:embed="rId4">
            <a:alphaModFix amt="40000"/>
          </a:blip>
          <a:stretch/>
        </p:blipFill>
        <p:spPr>
          <a:xfrm>
            <a:off x="7170840" y="4343400"/>
            <a:ext cx="4074120" cy="2030760"/>
          </a:xfrm>
          <a:prstGeom prst="rect">
            <a:avLst/>
          </a:prstGeom>
          <a:ln w="0">
            <a:noFill/>
          </a:ln>
        </p:spPr>
      </p:pic>
      <p:pic>
        <p:nvPicPr>
          <p:cNvPr id="475" name="Graphic 3" descr=""/>
          <p:cNvPicPr/>
          <p:nvPr/>
        </p:nvPicPr>
        <p:blipFill>
          <a:blip r:embed="rId5">
            <a:alphaModFix amt="40000"/>
          </a:blip>
          <a:stretch/>
        </p:blipFill>
        <p:spPr>
          <a:xfrm>
            <a:off x="7170840" y="4343400"/>
            <a:ext cx="4074120" cy="2030760"/>
          </a:xfrm>
          <a:prstGeom prst="rect">
            <a:avLst/>
          </a:prstGeom>
          <a:ln w="0">
            <a:noFill/>
          </a:ln>
        </p:spPr>
      </p:pic>
      <p:pic>
        <p:nvPicPr>
          <p:cNvPr id="476" name="Graphic 4" descr=""/>
          <p:cNvPicPr/>
          <p:nvPr/>
        </p:nvPicPr>
        <p:blipFill>
          <a:blip r:embed="rId6">
            <a:alphaModFix amt="40000"/>
          </a:blip>
          <a:stretch/>
        </p:blipFill>
        <p:spPr>
          <a:xfrm>
            <a:off x="7170840" y="4343400"/>
            <a:ext cx="4074120" cy="2030760"/>
          </a:xfrm>
          <a:prstGeom prst="rect">
            <a:avLst/>
          </a:prstGeom>
          <a:ln w="0">
            <a:noFill/>
          </a:ln>
        </p:spPr>
      </p:pic>
      <p:pic>
        <p:nvPicPr>
          <p:cNvPr id="477" name="Picture 26" descr="Diagram&#10;&#10;Description automatically generated"/>
          <p:cNvPicPr/>
          <p:nvPr/>
        </p:nvPicPr>
        <p:blipFill>
          <a:blip r:embed="rId7">
            <a:alphaModFix amt="40000"/>
          </a:blip>
          <a:stretch/>
        </p:blipFill>
        <p:spPr>
          <a:xfrm>
            <a:off x="6388200" y="1371600"/>
            <a:ext cx="5726160" cy="2722680"/>
          </a:xfrm>
          <a:prstGeom prst="rect">
            <a:avLst/>
          </a:prstGeom>
          <a:ln w="0">
            <a:noFill/>
          </a:ln>
        </p:spPr>
      </p:pic>
      <p:pic>
        <p:nvPicPr>
          <p:cNvPr id="478" name="Picture 27" descr="Diagram&#10;&#10;Description automatically generated"/>
          <p:cNvPicPr/>
          <p:nvPr/>
        </p:nvPicPr>
        <p:blipFill>
          <a:blip r:embed="rId8">
            <a:alphaModFix amt="40000"/>
          </a:blip>
          <a:stretch/>
        </p:blipFill>
        <p:spPr>
          <a:xfrm>
            <a:off x="6388200" y="1371600"/>
            <a:ext cx="5726160" cy="27226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32E8BA1-BA4C-411F-B08A-2625803F3486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Alignment IRF7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01" name="Picture 11" descr="Chart&#10;&#10;Description automatically generated"/>
          <p:cNvPicPr/>
          <p:nvPr/>
        </p:nvPicPr>
        <p:blipFill>
          <a:blip r:embed="rId1">
            <a:alphaModFix amt="40000"/>
          </a:blip>
          <a:srcRect l="0" t="0" r="0" b="78093"/>
          <a:stretch/>
        </p:blipFill>
        <p:spPr>
          <a:xfrm>
            <a:off x="122400" y="1777680"/>
            <a:ext cx="6248520" cy="1786320"/>
          </a:xfrm>
          <a:prstGeom prst="rect">
            <a:avLst/>
          </a:prstGeom>
          <a:ln w="0">
            <a:noFill/>
          </a:ln>
        </p:spPr>
      </p:pic>
      <p:pic>
        <p:nvPicPr>
          <p:cNvPr id="602" name="Picture 12" descr="Chart&#10;&#10;Description automatically generated"/>
          <p:cNvPicPr/>
          <p:nvPr/>
        </p:nvPicPr>
        <p:blipFill>
          <a:blip r:embed="rId2">
            <a:alphaModFix amt="40000"/>
          </a:blip>
          <a:srcRect l="24916" t="24987" r="0" b="52493"/>
          <a:stretch/>
        </p:blipFill>
        <p:spPr>
          <a:xfrm>
            <a:off x="6310800" y="1741680"/>
            <a:ext cx="4654440" cy="1792080"/>
          </a:xfrm>
          <a:prstGeom prst="rect">
            <a:avLst/>
          </a:prstGeom>
          <a:ln w="0">
            <a:noFill/>
          </a:ln>
        </p:spPr>
      </p:pic>
      <p:pic>
        <p:nvPicPr>
          <p:cNvPr id="603" name="Picture 13" descr="Chart&#10;&#10;Description automatically generated"/>
          <p:cNvPicPr/>
          <p:nvPr/>
        </p:nvPicPr>
        <p:blipFill>
          <a:blip r:embed="rId3">
            <a:alphaModFix amt="40000"/>
          </a:blip>
          <a:srcRect l="253" t="50958" r="-70" b="26467"/>
          <a:stretch/>
        </p:blipFill>
        <p:spPr>
          <a:xfrm>
            <a:off x="127080" y="3856320"/>
            <a:ext cx="6249600" cy="1846800"/>
          </a:xfrm>
          <a:prstGeom prst="rect">
            <a:avLst/>
          </a:prstGeom>
          <a:ln w="0">
            <a:noFill/>
          </a:ln>
        </p:spPr>
      </p:pic>
      <p:pic>
        <p:nvPicPr>
          <p:cNvPr id="604" name="Picture 14" descr="Chart&#10;&#10;Description automatically generated"/>
          <p:cNvPicPr/>
          <p:nvPr/>
        </p:nvPicPr>
        <p:blipFill>
          <a:blip r:embed="rId4">
            <a:alphaModFix amt="40000"/>
          </a:blip>
          <a:srcRect l="25021" t="75929" r="-120" b="242"/>
          <a:stretch/>
        </p:blipFill>
        <p:spPr>
          <a:xfrm>
            <a:off x="6303960" y="3774960"/>
            <a:ext cx="4700520" cy="1924920"/>
          </a:xfrm>
          <a:prstGeom prst="rect">
            <a:avLst/>
          </a:prstGeom>
          <a:ln w="0">
            <a:noFill/>
          </a:ln>
        </p:spPr>
      </p:pic>
      <p:sp>
        <p:nvSpPr>
          <p:cNvPr id="605" name=""/>
          <p:cNvSpPr/>
          <p:nvPr/>
        </p:nvSpPr>
        <p:spPr>
          <a:xfrm>
            <a:off x="144000" y="2779200"/>
            <a:ext cx="10864080" cy="191880"/>
          </a:xfrm>
          <a:prstGeom prst="rect">
            <a:avLst/>
          </a:prstGeom>
          <a:solidFill>
            <a:srgbClr val="ffffa6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"/>
          <p:cNvSpPr/>
          <p:nvPr/>
        </p:nvSpPr>
        <p:spPr>
          <a:xfrm>
            <a:off x="144000" y="4867200"/>
            <a:ext cx="10864080" cy="191880"/>
          </a:xfrm>
          <a:prstGeom prst="rect">
            <a:avLst/>
          </a:prstGeom>
          <a:solidFill>
            <a:srgbClr val="ffffa6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07" name="Picture 15" descr="Chart&#10;&#10;Description automatically generated"/>
          <p:cNvPicPr/>
          <p:nvPr/>
        </p:nvPicPr>
        <p:blipFill>
          <a:blip r:embed="rId5">
            <a:alphaModFix amt="40000"/>
          </a:blip>
          <a:srcRect l="0" t="0" r="0" b="78093"/>
          <a:stretch/>
        </p:blipFill>
        <p:spPr>
          <a:xfrm>
            <a:off x="122400" y="1778040"/>
            <a:ext cx="6248520" cy="1786320"/>
          </a:xfrm>
          <a:prstGeom prst="rect">
            <a:avLst/>
          </a:prstGeom>
          <a:ln w="0">
            <a:noFill/>
          </a:ln>
        </p:spPr>
      </p:pic>
      <p:pic>
        <p:nvPicPr>
          <p:cNvPr id="608" name="Picture 16" descr="Chart&#10;&#10;Description automatically generated"/>
          <p:cNvPicPr/>
          <p:nvPr/>
        </p:nvPicPr>
        <p:blipFill>
          <a:blip r:embed="rId6">
            <a:alphaModFix amt="40000"/>
          </a:blip>
          <a:srcRect l="24916" t="24987" r="0" b="52493"/>
          <a:stretch/>
        </p:blipFill>
        <p:spPr>
          <a:xfrm>
            <a:off x="6310800" y="1742040"/>
            <a:ext cx="4654440" cy="1792080"/>
          </a:xfrm>
          <a:prstGeom prst="rect">
            <a:avLst/>
          </a:prstGeom>
          <a:ln w="0">
            <a:noFill/>
          </a:ln>
        </p:spPr>
      </p:pic>
      <p:pic>
        <p:nvPicPr>
          <p:cNvPr id="609" name="Picture 17" descr="Chart&#10;&#10;Description automatically generated"/>
          <p:cNvPicPr/>
          <p:nvPr/>
        </p:nvPicPr>
        <p:blipFill>
          <a:blip r:embed="rId7">
            <a:alphaModFix amt="40000"/>
          </a:blip>
          <a:srcRect l="253" t="50958" r="-70" b="26467"/>
          <a:stretch/>
        </p:blipFill>
        <p:spPr>
          <a:xfrm>
            <a:off x="127440" y="3856680"/>
            <a:ext cx="6249600" cy="1846800"/>
          </a:xfrm>
          <a:prstGeom prst="rect">
            <a:avLst/>
          </a:prstGeom>
          <a:ln w="0">
            <a:noFill/>
          </a:ln>
        </p:spPr>
      </p:pic>
      <p:pic>
        <p:nvPicPr>
          <p:cNvPr id="610" name="Picture 18" descr="Chart&#10;&#10;Description automatically generated"/>
          <p:cNvPicPr/>
          <p:nvPr/>
        </p:nvPicPr>
        <p:blipFill>
          <a:blip r:embed="rId8">
            <a:alphaModFix amt="40000"/>
          </a:blip>
          <a:srcRect l="25021" t="75929" r="-120" b="242"/>
          <a:stretch/>
        </p:blipFill>
        <p:spPr>
          <a:xfrm>
            <a:off x="6303960" y="3774960"/>
            <a:ext cx="4700520" cy="192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Alignment Nf-</a:t>
            </a:r>
            <a:r>
              <a:rPr b="0" lang="en-US" sz="4400" spc="-1" strike="noStrike">
                <a:solidFill>
                  <a:srgbClr val="000000"/>
                </a:solidFill>
                <a:latin typeface="DejaVu Serif"/>
                <a:ea typeface="DejaVu Serif"/>
              </a:rPr>
              <a:t>κB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12" name="" descr=""/>
          <p:cNvPicPr/>
          <p:nvPr/>
        </p:nvPicPr>
        <p:blipFill>
          <a:blip r:embed="rId1">
            <a:alphaModFix amt="40000"/>
          </a:blip>
          <a:srcRect l="0" t="0" r="11881" b="78305"/>
          <a:stretch/>
        </p:blipFill>
        <p:spPr>
          <a:xfrm>
            <a:off x="228600" y="2199600"/>
            <a:ext cx="6171480" cy="1386000"/>
          </a:xfrm>
          <a:prstGeom prst="rect">
            <a:avLst/>
          </a:prstGeom>
          <a:ln w="0">
            <a:noFill/>
          </a:ln>
        </p:spPr>
      </p:pic>
      <p:pic>
        <p:nvPicPr>
          <p:cNvPr id="613" name="" descr=""/>
          <p:cNvPicPr/>
          <p:nvPr/>
        </p:nvPicPr>
        <p:blipFill>
          <a:blip r:embed="rId2">
            <a:alphaModFix amt="40000"/>
          </a:blip>
          <a:srcRect l="24735" t="25993" r="11881" b="52326"/>
          <a:stretch/>
        </p:blipFill>
        <p:spPr>
          <a:xfrm>
            <a:off x="6413400" y="2229120"/>
            <a:ext cx="4342680" cy="1356480"/>
          </a:xfrm>
          <a:prstGeom prst="rect">
            <a:avLst/>
          </a:prstGeom>
          <a:ln w="0">
            <a:noFill/>
          </a:ln>
        </p:spPr>
      </p:pic>
      <p:pic>
        <p:nvPicPr>
          <p:cNvPr id="614" name="" descr=""/>
          <p:cNvPicPr/>
          <p:nvPr/>
        </p:nvPicPr>
        <p:blipFill>
          <a:blip r:embed="rId3">
            <a:alphaModFix amt="40000"/>
          </a:blip>
          <a:srcRect l="0" t="51965" r="0" b="26341"/>
          <a:stretch/>
        </p:blipFill>
        <p:spPr>
          <a:xfrm>
            <a:off x="171720" y="4114800"/>
            <a:ext cx="6927840" cy="1370880"/>
          </a:xfrm>
          <a:prstGeom prst="rect">
            <a:avLst/>
          </a:prstGeom>
          <a:ln w="0">
            <a:noFill/>
          </a:ln>
        </p:spPr>
      </p:pic>
      <p:pic>
        <p:nvPicPr>
          <p:cNvPr id="615" name="" descr=""/>
          <p:cNvPicPr/>
          <p:nvPr/>
        </p:nvPicPr>
        <p:blipFill>
          <a:blip r:embed="rId4">
            <a:alphaModFix amt="40000"/>
          </a:blip>
          <a:srcRect l="24735" t="77944" r="11887" b="362"/>
          <a:stretch/>
        </p:blipFill>
        <p:spPr>
          <a:xfrm>
            <a:off x="6305400" y="4129200"/>
            <a:ext cx="4342680" cy="1356480"/>
          </a:xfrm>
          <a:prstGeom prst="rect">
            <a:avLst/>
          </a:prstGeom>
          <a:ln w="0">
            <a:noFill/>
          </a:ln>
        </p:spPr>
      </p:pic>
      <p:sp>
        <p:nvSpPr>
          <p:cNvPr id="616" name=""/>
          <p:cNvSpPr/>
          <p:nvPr/>
        </p:nvSpPr>
        <p:spPr>
          <a:xfrm>
            <a:off x="144000" y="2635200"/>
            <a:ext cx="10864080" cy="191880"/>
          </a:xfrm>
          <a:prstGeom prst="rect">
            <a:avLst/>
          </a:prstGeom>
          <a:solidFill>
            <a:srgbClr val="ffffa6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"/>
          <p:cNvSpPr/>
          <p:nvPr/>
        </p:nvSpPr>
        <p:spPr>
          <a:xfrm>
            <a:off x="144000" y="4507200"/>
            <a:ext cx="10864080" cy="191880"/>
          </a:xfrm>
          <a:prstGeom prst="rect">
            <a:avLst/>
          </a:prstGeom>
          <a:solidFill>
            <a:srgbClr val="ffffa6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18" name="" descr=""/>
          <p:cNvPicPr/>
          <p:nvPr/>
        </p:nvPicPr>
        <p:blipFill>
          <a:blip r:embed="rId5">
            <a:alphaModFix amt="40000"/>
          </a:blip>
          <a:srcRect l="0" t="0" r="11881" b="78305"/>
          <a:stretch/>
        </p:blipFill>
        <p:spPr>
          <a:xfrm>
            <a:off x="228600" y="2199960"/>
            <a:ext cx="6171480" cy="1386000"/>
          </a:xfrm>
          <a:prstGeom prst="rect">
            <a:avLst/>
          </a:prstGeom>
          <a:ln w="0">
            <a:noFill/>
          </a:ln>
        </p:spPr>
      </p:pic>
      <p:pic>
        <p:nvPicPr>
          <p:cNvPr id="619" name="" descr=""/>
          <p:cNvPicPr/>
          <p:nvPr/>
        </p:nvPicPr>
        <p:blipFill>
          <a:blip r:embed="rId6">
            <a:alphaModFix amt="40000"/>
          </a:blip>
          <a:srcRect l="24735" t="25993" r="11881" b="52326"/>
          <a:stretch/>
        </p:blipFill>
        <p:spPr>
          <a:xfrm>
            <a:off x="6413400" y="2229480"/>
            <a:ext cx="4342680" cy="1356480"/>
          </a:xfrm>
          <a:prstGeom prst="rect">
            <a:avLst/>
          </a:prstGeom>
          <a:ln w="0">
            <a:noFill/>
          </a:ln>
        </p:spPr>
      </p:pic>
      <p:pic>
        <p:nvPicPr>
          <p:cNvPr id="620" name="" descr=""/>
          <p:cNvPicPr/>
          <p:nvPr/>
        </p:nvPicPr>
        <p:blipFill>
          <a:blip r:embed="rId7">
            <a:alphaModFix amt="40000"/>
          </a:blip>
          <a:srcRect l="0" t="51965" r="0" b="26341"/>
          <a:stretch/>
        </p:blipFill>
        <p:spPr>
          <a:xfrm>
            <a:off x="172080" y="4115160"/>
            <a:ext cx="6927840" cy="1370880"/>
          </a:xfrm>
          <a:prstGeom prst="rect">
            <a:avLst/>
          </a:prstGeom>
          <a:ln w="0">
            <a:noFill/>
          </a:ln>
        </p:spPr>
      </p:pic>
      <p:pic>
        <p:nvPicPr>
          <p:cNvPr id="621" name="" descr=""/>
          <p:cNvPicPr/>
          <p:nvPr/>
        </p:nvPicPr>
        <p:blipFill>
          <a:blip r:embed="rId8">
            <a:alphaModFix amt="40000"/>
          </a:blip>
          <a:srcRect l="24735" t="77944" r="11887" b="362"/>
          <a:stretch/>
        </p:blipFill>
        <p:spPr>
          <a:xfrm>
            <a:off x="6305400" y="4129560"/>
            <a:ext cx="4342680" cy="135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456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Recently published thesis that has a lot of overlap in topic with my work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“</a:t>
            </a:r>
            <a:r>
              <a:rPr b="0" lang="en-US" sz="2800" spc="-1" strike="noStrike">
                <a:latin typeface="Arial"/>
              </a:rPr>
              <a:t>A computational study of nucleosomal binding and alternative isoforms of human transcription factors”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Does more broad, but surface-level analysis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Verified that TFs have more isoforms on average than other types of proteins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Used Interpro to classify domains, more in-depth than I have done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Looks at DBD more than any other type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Basically does a literature review of the other types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23" name=""/>
          <p:cNvSpPr/>
          <p:nvPr/>
        </p:nvSpPr>
        <p:spPr>
          <a:xfrm>
            <a:off x="457920" y="716040"/>
            <a:ext cx="1097208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262626"/>
                </a:solidFill>
                <a:latin typeface="Verdana"/>
              </a:rPr>
              <a:t>Sidorov thesis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609480" y="730800"/>
            <a:ext cx="10971360" cy="41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262626"/>
                </a:solidFill>
                <a:latin typeface="Verdana"/>
              </a:rPr>
              <a:t>Acknowledgments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Korkin Lab</a:t>
            </a:r>
            <a:endParaRPr b="0" lang="en-US" sz="3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ab192d"/>
              </a:buClr>
              <a:buSzPct val="70000"/>
              <a:buFont typeface="OpenSymbol"/>
              <a:buChar char="◦"/>
            </a:pPr>
            <a:r>
              <a:rPr b="0" lang="en-US" sz="2800" spc="-1" strike="noStrike">
                <a:latin typeface="Arial"/>
                <a:ea typeface="Noto Sans CJK SC"/>
              </a:rPr>
              <a:t>Dmitry Korkin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ab192d"/>
              </a:buClr>
              <a:buSzPct val="70000"/>
              <a:buFont typeface="OpenSymbol"/>
              <a:buChar char="◦"/>
            </a:pPr>
            <a:r>
              <a:rPr b="0" lang="en-US" sz="2800" spc="-1" strike="noStrike">
                <a:latin typeface="Arial"/>
                <a:ea typeface="Noto Sans CJK SC"/>
              </a:rPr>
              <a:t>Ziyang Gao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ab192d"/>
              </a:buClr>
              <a:buSzPct val="70000"/>
              <a:buFont typeface="OpenSymbol"/>
              <a:buChar char="◦"/>
            </a:pPr>
            <a:r>
              <a:rPr b="0" lang="en-US" sz="2800" spc="-1" strike="noStrike">
                <a:latin typeface="Arial"/>
                <a:ea typeface="Noto Sans CJK SC"/>
              </a:rPr>
              <a:t>Vasilii Gorbunov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ab192d"/>
              </a:buClr>
              <a:buSzPct val="70000"/>
              <a:buFont typeface="OpenSymbol"/>
              <a:buChar char="◦"/>
            </a:pPr>
            <a:r>
              <a:rPr b="0" lang="en-US" sz="2800" spc="-1" strike="noStrike">
                <a:latin typeface="Arial"/>
                <a:ea typeface="Noto Sans CJK SC"/>
              </a:rPr>
              <a:t>Senbao Lu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ab192d"/>
              </a:buClr>
              <a:buSzPct val="70000"/>
              <a:buFont typeface="OpenSymbol"/>
              <a:buChar char="◦"/>
            </a:pPr>
            <a:r>
              <a:rPr b="0" lang="en-US" sz="2800" spc="-1" strike="noStrike">
                <a:latin typeface="Arial"/>
                <a:ea typeface="Noto Sans CJK SC"/>
              </a:rPr>
              <a:t>Katy Monopoli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ab192d"/>
              </a:buClr>
              <a:buSzPct val="70000"/>
              <a:buFont typeface="OpenSymbol"/>
              <a:buChar char="◦"/>
            </a:pPr>
            <a:r>
              <a:rPr b="0" lang="en-US" sz="2800" spc="-1" strike="noStrike">
                <a:latin typeface="Arial"/>
                <a:ea typeface="Noto Sans CJK SC"/>
              </a:rPr>
              <a:t>Huaming Sun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ab192d"/>
              </a:buClr>
              <a:buSzPct val="70000"/>
              <a:buFont typeface="OpenSymbol"/>
              <a:buChar char="◦"/>
            </a:pPr>
            <a:r>
              <a:rPr b="0" lang="en-US" sz="2800" spc="-1" strike="noStrike">
                <a:latin typeface="Arial"/>
                <a:ea typeface="Noto Sans CJK SC"/>
              </a:rPr>
              <a:t>Winnie Kandawire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Noto Sans CJK SC"/>
              </a:rPr>
              <a:t>Gloria Sheynkman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686160" y="716040"/>
            <a:ext cx="10513080" cy="4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262626"/>
                </a:solidFill>
                <a:latin typeface="Verdana"/>
              </a:rPr>
              <a:t>References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/>
          </p:nvPr>
        </p:nvSpPr>
        <p:spPr>
          <a:xfrm>
            <a:off x="838080" y="1172520"/>
            <a:ext cx="10513080" cy="59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563c1"/>
                </a:solidFill>
                <a:uFillTx/>
                <a:latin typeface="Arial"/>
                <a:hlinkClick r:id="rId1"/>
              </a:rPr>
              <a:t>https://www.frontiersin.org/articles/10.3389/fmolb.2022.920492/full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563c1"/>
                </a:solidFill>
                <a:uFillTx/>
                <a:latin typeface="Arial"/>
                <a:hlinkClick r:id="rId2"/>
              </a:rPr>
              <a:t>https://www.nature.com/articles/ncomms1303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Arabidopsis example of alternative splicing causing reduced binding activity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563c1"/>
                </a:solidFill>
                <a:uFillTx/>
                <a:latin typeface="Arial"/>
                <a:hlinkClick r:id="rId3"/>
              </a:rPr>
              <a:t>https://www.ncbi.nlm.nih.gov/pmc/articles/PMC7140685/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Review article detailing the effects of alternative isoforms of TFs in cancer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563c1"/>
                </a:solidFill>
                <a:uFillTx/>
                <a:latin typeface="Arial"/>
                <a:hlinkClick r:id="rId4"/>
              </a:rPr>
              <a:t>https://academic.oup.com/bib/article-abstract/23/2/bbab564/6509729?redirectedFrom=fulltext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Sequence-based DNA binding site prediction using AlphaFold2 (full access on campus)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Biorxiv version: 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Arial"/>
                <a:hlinkClick r:id="rId5"/>
              </a:rPr>
              <a:t>https://www.biorxiv.org/content/10.1101/2021.08.25.457661v2.full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563c1"/>
                </a:solidFill>
                <a:uFillTx/>
                <a:latin typeface="Arial"/>
                <a:hlinkClick r:id="rId6"/>
              </a:rPr>
              <a:t>https://www.cell.com/cell-reports/pdf/S2211-1247(20)31014-7.pdf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Looking at tissue-specific binding sites for TFs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563c1"/>
                </a:solidFill>
                <a:uFillTx/>
                <a:latin typeface="Arial"/>
                <a:hlinkClick r:id="rId7"/>
              </a:rPr>
              <a:t>https://pubmed.ncbi.nlm.nih.gov/29425488/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For the list of TFs at 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Arial"/>
                <a:hlinkClick r:id="rId8"/>
              </a:rPr>
              <a:t>http://humantfs.ccbr.utoronto.ca/download.php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563c1"/>
                </a:solidFill>
                <a:uFillTx/>
                <a:latin typeface="Arial"/>
                <a:hlinkClick r:id="rId9"/>
              </a:rPr>
              <a:t>https://ensemblrest.readthedocs.io/en/latest/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Ensembl database API documentation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SUPERFAMILY database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563c1"/>
                </a:solidFill>
                <a:uFillTx/>
                <a:latin typeface="Arial"/>
                <a:hlinkClick r:id="rId10"/>
              </a:rPr>
              <a:t>https://supfam.org/SUPERFAMILY/howto_use_database.html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File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Arial"/>
                <a:hlinkClick r:id="rId11"/>
              </a:rPr>
              <a:t>2015-01-22_sfdb.sql.gz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SUPERFAMILY with hmmer usage </a:t>
            </a:r>
            <a:r>
              <a:rPr b="0" lang="en-US" sz="3200" spc="-1" strike="noStrike" u="sng">
                <a:solidFill>
                  <a:srgbClr val="0563c1"/>
                </a:solidFill>
                <a:uFillTx/>
                <a:latin typeface="Arial"/>
                <a:hlinkClick r:id="rId12"/>
              </a:rPr>
              <a:t>https://supfam.org/SUPERFAMILY/howto_use_models.html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563c1"/>
                </a:solidFill>
                <a:uFillTx/>
                <a:latin typeface="Arial"/>
                <a:hlinkClick r:id="rId13"/>
              </a:rPr>
              <a:t>http://hmmer.org/</a:t>
            </a:r>
            <a:r>
              <a:rPr b="0" lang="en-US" sz="3200" spc="-1" strike="noStrike">
                <a:latin typeface="Arial"/>
              </a:rPr>
              <a:t> accessed Nov 9, 2022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563c1"/>
                </a:solidFill>
                <a:uFillTx/>
                <a:latin typeface="Arial"/>
                <a:hlinkClick r:id="rId14"/>
              </a:rPr>
              <a:t>http://scop.mrc-lmb.cam.ac.uk/</a:t>
            </a:r>
            <a:r>
              <a:rPr b="0" lang="en-US" sz="3200" spc="-1" strike="noStrike">
                <a:latin typeface="Arial"/>
              </a:rPr>
              <a:t> accessed Nov 9, 2022 for SCOP2 files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563c1"/>
                </a:solidFill>
                <a:uFillTx/>
                <a:latin typeface="Arial"/>
                <a:hlinkClick r:id="rId15"/>
              </a:rPr>
              <a:t>https://pubmed.ncbi.nlm.nih.gov/21720952/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The domains of importance in TFs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 u="sng">
                <a:solidFill>
                  <a:srgbClr val="0563c1"/>
                </a:solidFill>
                <a:uFillTx/>
                <a:latin typeface="Arial"/>
                <a:hlinkClick r:id="rId16"/>
              </a:rPr>
              <a:t>https://www.ncbi.nlm.nih.gov/pmc/articles/PMC2020837/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Paper that produced the case-study pdb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Picture 46" descr=""/>
          <p:cNvPicPr/>
          <p:nvPr/>
        </p:nvPicPr>
        <p:blipFill>
          <a:blip r:embed="rId1"/>
          <a:stretch/>
        </p:blipFill>
        <p:spPr>
          <a:xfrm>
            <a:off x="5856480" y="1632960"/>
            <a:ext cx="6035040" cy="62640"/>
          </a:xfrm>
          <a:prstGeom prst="rect">
            <a:avLst/>
          </a:prstGeom>
          <a:ln w="0">
            <a:noFill/>
          </a:ln>
        </p:spPr>
      </p:pic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609480" y="684000"/>
            <a:ext cx="10970640" cy="4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262626"/>
                </a:solidFill>
                <a:latin typeface="Verdana"/>
              </a:rPr>
              <a:t>Alternative Splicing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560920" cy="433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Method for genes to produce alternative forms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Exons may be included, removed, or cut off to change the resulting protein product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Different forms are called isoforms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2" name="Rectangle 8"/>
          <p:cNvSpPr/>
          <p:nvPr/>
        </p:nvSpPr>
        <p:spPr>
          <a:xfrm>
            <a:off x="6280200" y="1537560"/>
            <a:ext cx="1141200" cy="23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3" name="Rectangle 10"/>
          <p:cNvSpPr/>
          <p:nvPr/>
        </p:nvSpPr>
        <p:spPr>
          <a:xfrm>
            <a:off x="7651800" y="1537560"/>
            <a:ext cx="1141200" cy="23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4" name="Rectangle 12"/>
          <p:cNvSpPr/>
          <p:nvPr/>
        </p:nvSpPr>
        <p:spPr>
          <a:xfrm>
            <a:off x="10395000" y="1537560"/>
            <a:ext cx="1141200" cy="226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 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5" name="Rectangle 14"/>
          <p:cNvSpPr/>
          <p:nvPr/>
        </p:nvSpPr>
        <p:spPr>
          <a:xfrm>
            <a:off x="9023400" y="1534320"/>
            <a:ext cx="1141200" cy="23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 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6" name="Rectangle 15"/>
          <p:cNvSpPr/>
          <p:nvPr/>
        </p:nvSpPr>
        <p:spPr>
          <a:xfrm>
            <a:off x="6287400" y="2923200"/>
            <a:ext cx="135936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Isoform 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7" name="Rectangle 17"/>
          <p:cNvSpPr/>
          <p:nvPr/>
        </p:nvSpPr>
        <p:spPr>
          <a:xfrm>
            <a:off x="8386200" y="4020480"/>
            <a:ext cx="1286640" cy="3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Isoform 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8" name="Rectangle 19"/>
          <p:cNvSpPr/>
          <p:nvPr/>
        </p:nvSpPr>
        <p:spPr>
          <a:xfrm>
            <a:off x="6284520" y="3280680"/>
            <a:ext cx="1141200" cy="23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9" name="Rectangle 20"/>
          <p:cNvSpPr/>
          <p:nvPr/>
        </p:nvSpPr>
        <p:spPr>
          <a:xfrm>
            <a:off x="7426800" y="3280680"/>
            <a:ext cx="1141200" cy="23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0" name="Rectangle 21"/>
          <p:cNvSpPr/>
          <p:nvPr/>
        </p:nvSpPr>
        <p:spPr>
          <a:xfrm>
            <a:off x="8568000" y="3282840"/>
            <a:ext cx="1141200" cy="226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 4a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1" name="Rectangle 22"/>
          <p:cNvSpPr/>
          <p:nvPr/>
        </p:nvSpPr>
        <p:spPr>
          <a:xfrm>
            <a:off x="8385840" y="4397760"/>
            <a:ext cx="1141200" cy="23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2" name="Rectangle 23"/>
          <p:cNvSpPr/>
          <p:nvPr/>
        </p:nvSpPr>
        <p:spPr>
          <a:xfrm>
            <a:off x="9533880" y="4397400"/>
            <a:ext cx="1141200" cy="23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 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3" name="Rectangle 24"/>
          <p:cNvSpPr/>
          <p:nvPr/>
        </p:nvSpPr>
        <p:spPr>
          <a:xfrm>
            <a:off x="10671120" y="4398120"/>
            <a:ext cx="1141200" cy="226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 4b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DE7F7528-19C8-40A7-9BA2-E0577EF12ACE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path" presetID="49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2126576796186 -0.00414351060763485 L 0.000263742849715301 0.251624505704628 E">
                                      <p:cBhvr>
                                        <p:cTn id="6" dur="1000" fill="hold"/>
                                        <p:tgtEl>
                                          <p:spTgt spid="482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nodeType="withEffect" fill="hold" presetClass="path" presetID="49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9118207137604 -0.00414351060763485 L -0.020942036858445 0.251624505704628 E">
                                      <p:cBhvr>
                                        <p:cTn id="8" dur="1000" fill="hold"/>
                                        <p:tgtEl>
                                          <p:spTgt spid="483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nodeType="withEffect" fill="hold" presetClass="path" presetID="49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0423277365548 -0.00412791395541039 L -0.154618860599369 0.251931188870107 E">
                                      <p:cBhvr>
                                        <p:cTn id="10" dur="1000" fill="hold"/>
                                        <p:tgtEl>
                                          <p:spTgt spid="484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1000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1000"/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path" presetID="49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2126576796186 -0.00414351060763485 L 0.000263742849715301 0.251624505704628 E">
                                      <p:cBhvr>
                                        <p:cTn id="22" dur="1000" fill="hold"/>
                                        <p:tgtEl>
                                          <p:spTgt spid="488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nodeType="withEffect" fill="hold" presetClass="path" presetID="49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9118207137604 -0.00414351060763485 L -0.020942036858445 0.251624505704628 E">
                                      <p:cBhvr>
                                        <p:cTn id="24" dur="1000" fill="hold"/>
                                        <p:tgtEl>
                                          <p:spTgt spid="489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nodeType="withEffect" fill="hold" presetClass="path" presetID="49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0423277365548 -0.00412791395541039 L -0.154618860599369 0.251931188870107 E">
                                      <p:cBhvr>
                                        <p:cTn id="26" dur="1000" fill="hold"/>
                                        <p:tgtEl>
                                          <p:spTgt spid="490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path" presetID="49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2126576796186 -0.00414351060763485 L 0.000263742849715301 0.251624505704628 E">
                                      <p:cBhvr>
                                        <p:cTn id="30" dur="1000" fill="hold"/>
                                        <p:tgtEl>
                                          <p:spTgt spid="491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nodeType="withEffect" fill="hold" presetClass="path" presetID="49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0423277365548 -0.00412791395541039 L -0.154618860599369 0.251931188870107 E">
                                      <p:cBhvr>
                                        <p:cTn id="32" dur="1000" fill="hold"/>
                                        <p:tgtEl>
                                          <p:spTgt spid="493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609480" y="351360"/>
            <a:ext cx="10970280" cy="797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262626"/>
                </a:solidFill>
                <a:latin typeface="Verdana"/>
                <a:ea typeface="Verdana"/>
              </a:rPr>
              <a:t>Alternate splicing effects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/>
          </p:nvPr>
        </p:nvSpPr>
        <p:spPr>
          <a:xfrm>
            <a:off x="609480" y="1523880"/>
            <a:ext cx="5331960" cy="464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74320" indent="-274320">
              <a:lnSpc>
                <a:spcPct val="95000"/>
              </a:lnSpc>
              <a:spcBef>
                <a:spcPts val="1199"/>
              </a:spcBef>
              <a:buClr>
                <a:srgbClr val="ab192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Verdana"/>
              </a:rPr>
              <a:t>Bind to alternative locations</a:t>
            </a:r>
            <a:endParaRPr b="0" lang="en-US" sz="2400" spc="-1" strike="noStrike">
              <a:latin typeface="Arial"/>
            </a:endParaRPr>
          </a:p>
          <a:p>
            <a:pPr marL="274320" indent="-274320">
              <a:lnSpc>
                <a:spcPct val="95000"/>
              </a:lnSpc>
              <a:spcBef>
                <a:spcPts val="1199"/>
              </a:spcBef>
              <a:buClr>
                <a:srgbClr val="ab192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Verdana"/>
              </a:rPr>
              <a:t>Change protein-protein interactions</a:t>
            </a:r>
            <a:endParaRPr b="0" lang="en-US" sz="2400" spc="-1" strike="noStrike">
              <a:latin typeface="Arial"/>
            </a:endParaRPr>
          </a:p>
          <a:p>
            <a:pPr marL="274320" indent="-274320">
              <a:lnSpc>
                <a:spcPct val="95000"/>
              </a:lnSpc>
              <a:spcBef>
                <a:spcPts val="1199"/>
              </a:spcBef>
              <a:buClr>
                <a:srgbClr val="ab192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Verdana"/>
              </a:rPr>
              <a:t>Change in efficiency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96" name="Picture 2" descr="Diagram&#10;&#10;Description automatically generated"/>
          <p:cNvPicPr/>
          <p:nvPr/>
        </p:nvPicPr>
        <p:blipFill>
          <a:blip r:embed="rId1">
            <a:alphaModFix amt="40000"/>
          </a:blip>
          <a:srcRect l="-31" t="9718" r="0" b="0"/>
          <a:stretch/>
        </p:blipFill>
        <p:spPr>
          <a:xfrm>
            <a:off x="6100200" y="1151280"/>
            <a:ext cx="5874480" cy="1662120"/>
          </a:xfrm>
          <a:prstGeom prst="rect">
            <a:avLst/>
          </a:prstGeom>
          <a:ln w="0">
            <a:noFill/>
          </a:ln>
        </p:spPr>
      </p:pic>
      <p:pic>
        <p:nvPicPr>
          <p:cNvPr id="497" name="Picture 3" descr="Diagram&#10;&#10;Description automatically generated"/>
          <p:cNvPicPr/>
          <p:nvPr/>
        </p:nvPicPr>
        <p:blipFill>
          <a:blip r:embed="rId2">
            <a:alphaModFix amt="40000"/>
          </a:blip>
          <a:srcRect l="-121" t="57873" r="-30" b="0"/>
          <a:stretch/>
        </p:blipFill>
        <p:spPr>
          <a:xfrm>
            <a:off x="6100200" y="4699080"/>
            <a:ext cx="5880240" cy="1767960"/>
          </a:xfrm>
          <a:prstGeom prst="rect">
            <a:avLst/>
          </a:prstGeom>
          <a:ln w="0">
            <a:noFill/>
          </a:ln>
        </p:spPr>
      </p:pic>
      <p:pic>
        <p:nvPicPr>
          <p:cNvPr id="498" name="Picture 7" descr="Diagram&#10;&#10;Description automatically generated"/>
          <p:cNvPicPr/>
          <p:nvPr/>
        </p:nvPicPr>
        <p:blipFill>
          <a:blip r:embed="rId3">
            <a:alphaModFix amt="40000"/>
          </a:blip>
          <a:srcRect l="0" t="9003" r="-2180" b="50586"/>
          <a:stretch/>
        </p:blipFill>
        <p:spPr>
          <a:xfrm>
            <a:off x="6100200" y="2865240"/>
            <a:ext cx="6013080" cy="1699920"/>
          </a:xfrm>
          <a:prstGeom prst="rect">
            <a:avLst/>
          </a:prstGeom>
          <a:ln w="0">
            <a:noFill/>
          </a:ln>
        </p:spPr>
      </p:pic>
      <p:sp>
        <p:nvSpPr>
          <p:cNvPr id="499" name="TextBox 3"/>
          <p:cNvSpPr/>
          <p:nvPr/>
        </p:nvSpPr>
        <p:spPr>
          <a:xfrm>
            <a:off x="10728000" y="6364800"/>
            <a:ext cx="13406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000000"/>
                </a:solidFill>
                <a:latin typeface="Calibri"/>
                <a:ea typeface="Calibri"/>
              </a:rPr>
              <a:t>Belutti, et al. 2020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500" name="Picture 22" descr="Diagram&#10;&#10;Description automatically generated"/>
          <p:cNvPicPr/>
          <p:nvPr/>
        </p:nvPicPr>
        <p:blipFill>
          <a:blip r:embed="rId4">
            <a:alphaModFix amt="40000"/>
          </a:blip>
          <a:srcRect l="0" t="9003" r="-2180" b="50586"/>
          <a:stretch/>
        </p:blipFill>
        <p:spPr>
          <a:xfrm>
            <a:off x="6100200" y="2865600"/>
            <a:ext cx="6013080" cy="1699920"/>
          </a:xfrm>
          <a:prstGeom prst="rect">
            <a:avLst/>
          </a:prstGeom>
          <a:ln w="0">
            <a:noFill/>
          </a:ln>
        </p:spPr>
      </p:pic>
      <p:pic>
        <p:nvPicPr>
          <p:cNvPr id="501" name="Picture 23" descr="Diagram&#10;&#10;Description automatically generated"/>
          <p:cNvPicPr/>
          <p:nvPr/>
        </p:nvPicPr>
        <p:blipFill>
          <a:blip r:embed="rId5">
            <a:alphaModFix amt="40000"/>
          </a:blip>
          <a:srcRect l="-31" t="9718" r="0" b="0"/>
          <a:stretch/>
        </p:blipFill>
        <p:spPr>
          <a:xfrm>
            <a:off x="6100560" y="1151280"/>
            <a:ext cx="5874480" cy="1662120"/>
          </a:xfrm>
          <a:prstGeom prst="rect">
            <a:avLst/>
          </a:prstGeom>
          <a:ln w="0">
            <a:noFill/>
          </a:ln>
        </p:spPr>
      </p:pic>
      <p:pic>
        <p:nvPicPr>
          <p:cNvPr id="502" name="Picture 24" descr="Diagram&#10;&#10;Description automatically generated"/>
          <p:cNvPicPr/>
          <p:nvPr/>
        </p:nvPicPr>
        <p:blipFill>
          <a:blip r:embed="rId6">
            <a:alphaModFix amt="40000"/>
          </a:blip>
          <a:srcRect l="-121" t="57873" r="-30" b="0"/>
          <a:stretch/>
        </p:blipFill>
        <p:spPr>
          <a:xfrm>
            <a:off x="6100560" y="4699080"/>
            <a:ext cx="5880240" cy="17679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6B2ED86-41BA-423D-8F50-CC94B0DCEB6E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10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1000"/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" dur="1000"/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Alternative Splicing of Transcription Factors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300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There is a slightly higher number of AS isoforms in human TFs than overall, on average 4.9 isoform/gene vs. 4.4 isoform/gene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Has been associated with diseases such as muscular dystrophy or cancer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05" name="Picture 47" descr="A graph of a number of isoform&#10;&#10;Description automatically generated"/>
          <p:cNvPicPr/>
          <p:nvPr/>
        </p:nvPicPr>
        <p:blipFill>
          <a:blip r:embed="rId1"/>
          <a:stretch/>
        </p:blipFill>
        <p:spPr>
          <a:xfrm>
            <a:off x="6665040" y="2451960"/>
            <a:ext cx="4207320" cy="310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686160" y="685800"/>
            <a:ext cx="10513080" cy="47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262626"/>
                </a:solidFill>
                <a:latin typeface="Verdana"/>
              </a:rPr>
              <a:t>Plan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7" name="Rectangle: Rounded Corners 3"/>
          <p:cNvSpPr/>
          <p:nvPr/>
        </p:nvSpPr>
        <p:spPr>
          <a:xfrm>
            <a:off x="2495160" y="199440"/>
            <a:ext cx="8281080" cy="96300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Obtained isoform sequence and domain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8" name="Rectangle: Rounded Corners 4"/>
          <p:cNvSpPr/>
          <p:nvPr/>
        </p:nvSpPr>
        <p:spPr>
          <a:xfrm>
            <a:off x="2523960" y="1522440"/>
            <a:ext cx="8281080" cy="96300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Generated superisoform for each gene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9" name="Rectangle: Rounded Corners 5"/>
          <p:cNvSpPr/>
          <p:nvPr/>
        </p:nvSpPr>
        <p:spPr>
          <a:xfrm>
            <a:off x="2523960" y="2845080"/>
            <a:ext cx="8281080" cy="96300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Aligned each isoform to its gene’s superisoform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0" name="Rectangle: Rounded Corners 6"/>
          <p:cNvSpPr/>
          <p:nvPr/>
        </p:nvSpPr>
        <p:spPr>
          <a:xfrm>
            <a:off x="2495160" y="4167720"/>
            <a:ext cx="8281080" cy="96300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Calculated Alternative Splicing Impact Factor per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isoform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1" name="Rectangle: Rounded Corners 7"/>
          <p:cNvSpPr/>
          <p:nvPr/>
        </p:nvSpPr>
        <p:spPr>
          <a:xfrm>
            <a:off x="2495160" y="5490360"/>
            <a:ext cx="8281080" cy="96300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Combined ASIF per gene and tissue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2" name="Arrow: Down 5"/>
          <p:cNvSpPr/>
          <p:nvPr/>
        </p:nvSpPr>
        <p:spPr>
          <a:xfrm>
            <a:off x="5947560" y="1214280"/>
            <a:ext cx="1279080" cy="2872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Arrow: Down 6"/>
          <p:cNvSpPr/>
          <p:nvPr/>
        </p:nvSpPr>
        <p:spPr>
          <a:xfrm>
            <a:off x="5961960" y="2536920"/>
            <a:ext cx="1279080" cy="2872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Arrow: Down 7"/>
          <p:cNvSpPr/>
          <p:nvPr/>
        </p:nvSpPr>
        <p:spPr>
          <a:xfrm>
            <a:off x="5961960" y="3859560"/>
            <a:ext cx="1279080" cy="2872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Arrow: Down 8"/>
          <p:cNvSpPr/>
          <p:nvPr/>
        </p:nvSpPr>
        <p:spPr>
          <a:xfrm>
            <a:off x="5961960" y="5182200"/>
            <a:ext cx="1279080" cy="2872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Identify list of TFs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Curated list provided by Gloria Sheynkman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From Sachi, et al., Juan, et al., Lambert, et al., and Transfac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List of 1582 TF's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513080" cy="47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262626"/>
                </a:solidFill>
                <a:latin typeface="Verdana"/>
              </a:rPr>
              <a:t>Download Isoform Sequences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56056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Curated list of 1582 TF’s from Gloria Sheynkman 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13 unusable, so 1569 total​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Average of ~5.6 isoforms per TF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TCF4 has 73 protein coding isoforms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20" name="Picture 5" descr="Chart, histogram&#10;&#10;Description automatically generated"/>
          <p:cNvPicPr/>
          <p:nvPr/>
        </p:nvPicPr>
        <p:blipFill>
          <a:blip r:embed="rId1">
            <a:alphaModFix amt="40000"/>
          </a:blip>
          <a:stretch/>
        </p:blipFill>
        <p:spPr>
          <a:xfrm>
            <a:off x="6057000" y="1851120"/>
            <a:ext cx="6019200" cy="4547520"/>
          </a:xfrm>
          <a:prstGeom prst="rect">
            <a:avLst/>
          </a:prstGeom>
          <a:ln w="0">
            <a:noFill/>
          </a:ln>
        </p:spPr>
      </p:pic>
      <p:pic>
        <p:nvPicPr>
          <p:cNvPr id="521" name="Picture 21" descr="Chart, histogram&#10;&#10;Description automatically generated"/>
          <p:cNvPicPr/>
          <p:nvPr/>
        </p:nvPicPr>
        <p:blipFill>
          <a:blip r:embed="rId2">
            <a:alphaModFix amt="40000"/>
          </a:blip>
          <a:stretch/>
        </p:blipFill>
        <p:spPr>
          <a:xfrm>
            <a:off x="6057360" y="1851480"/>
            <a:ext cx="6019200" cy="4547520"/>
          </a:xfrm>
          <a:prstGeom prst="rect">
            <a:avLst/>
          </a:prstGeom>
          <a:ln w="0">
            <a:noFill/>
          </a:ln>
        </p:spPr>
      </p:pic>
      <p:pic>
        <p:nvPicPr>
          <p:cNvPr id="522" name="Picture 28" descr="Chart, histogram&#10;&#10;Description automatically generated"/>
          <p:cNvPicPr/>
          <p:nvPr/>
        </p:nvPicPr>
        <p:blipFill>
          <a:blip r:embed="rId3">
            <a:alphaModFix amt="40000"/>
          </a:blip>
          <a:stretch/>
        </p:blipFill>
        <p:spPr>
          <a:xfrm>
            <a:off x="6057720" y="1851840"/>
            <a:ext cx="6019200" cy="4547520"/>
          </a:xfrm>
          <a:prstGeom prst="rect">
            <a:avLst/>
          </a:prstGeom>
          <a:ln w="0">
            <a:noFill/>
          </a:ln>
        </p:spPr>
      </p:pic>
      <p:pic>
        <p:nvPicPr>
          <p:cNvPr id="523" name="Picture 29" descr="Chart, histogram&#10;&#10;Description automatically generated"/>
          <p:cNvPicPr/>
          <p:nvPr/>
        </p:nvPicPr>
        <p:blipFill>
          <a:blip r:embed="rId4">
            <a:alphaModFix amt="40000"/>
          </a:blip>
          <a:stretch/>
        </p:blipFill>
        <p:spPr>
          <a:xfrm>
            <a:off x="6057720" y="1851840"/>
            <a:ext cx="6019200" cy="454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685800" y="668520"/>
            <a:ext cx="10513080" cy="47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262626"/>
                </a:solidFill>
                <a:latin typeface="Verdana"/>
              </a:rPr>
              <a:t>Identify the Domain Regions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Based on SUPERFAMILY domains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ab192d"/>
              </a:buClr>
              <a:buSzPct val="90000"/>
              <a:buFont typeface="FreeSans"/>
              <a:buChar char="◦"/>
            </a:pPr>
            <a:r>
              <a:rPr b="0" lang="en-US" sz="2800" spc="-1" strike="noStrike">
                <a:latin typeface="Arial"/>
              </a:rPr>
              <a:t>Manually annotated whether a domain was DNA-binding based on its Interpro description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Overall, ~89.4% of genes have at least one isoform with a DNA binding domain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ab192d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~63.3% of isoforms have a DNA binding domain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2022-10-28T15:05:16Z</dcterms:created>
  <dc:creator/>
  <dc:description/>
  <dc:language>en-US</dc:language>
  <cp:lastModifiedBy/>
  <dcterms:modified xsi:type="dcterms:W3CDTF">2023-12-08T04:32:10Z</dcterms:modified>
  <cp:revision>23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Widescreen</vt:lpwstr>
  </property>
  <property fmtid="{D5CDD505-2E9C-101B-9397-08002B2CF9AE}" pid="4" name="Slides">
    <vt:i4>14</vt:i4>
  </property>
</Properties>
</file>